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7"/>
  </p:notesMasterIdLst>
  <p:handoutMasterIdLst>
    <p:handoutMasterId r:id="rId108"/>
  </p:handoutMasterIdLst>
  <p:sldIdLst>
    <p:sldId id="759" r:id="rId2"/>
    <p:sldId id="582" r:id="rId3"/>
    <p:sldId id="638" r:id="rId4"/>
    <p:sldId id="654" r:id="rId5"/>
    <p:sldId id="655" r:id="rId6"/>
    <p:sldId id="657" r:id="rId7"/>
    <p:sldId id="659" r:id="rId8"/>
    <p:sldId id="671" r:id="rId9"/>
    <p:sldId id="403" r:id="rId10"/>
    <p:sldId id="660" r:id="rId11"/>
    <p:sldId id="661" r:id="rId12"/>
    <p:sldId id="662" r:id="rId13"/>
    <p:sldId id="663" r:id="rId14"/>
    <p:sldId id="664" r:id="rId15"/>
    <p:sldId id="672" r:id="rId16"/>
    <p:sldId id="673" r:id="rId17"/>
    <p:sldId id="665" r:id="rId18"/>
    <p:sldId id="674" r:id="rId19"/>
    <p:sldId id="760" r:id="rId20"/>
    <p:sldId id="549" r:id="rId21"/>
    <p:sldId id="550" r:id="rId22"/>
    <p:sldId id="677" r:id="rId23"/>
    <p:sldId id="678" r:id="rId24"/>
    <p:sldId id="680" r:id="rId25"/>
    <p:sldId id="682" r:id="rId26"/>
    <p:sldId id="683" r:id="rId27"/>
    <p:sldId id="799" r:id="rId28"/>
    <p:sldId id="800" r:id="rId29"/>
    <p:sldId id="801" r:id="rId30"/>
    <p:sldId id="690" r:id="rId31"/>
    <p:sldId id="691" r:id="rId32"/>
    <p:sldId id="692" r:id="rId33"/>
    <p:sldId id="693" r:id="rId34"/>
    <p:sldId id="696" r:id="rId35"/>
    <p:sldId id="697" r:id="rId36"/>
    <p:sldId id="698" r:id="rId37"/>
    <p:sldId id="699" r:id="rId38"/>
    <p:sldId id="762" r:id="rId39"/>
    <p:sldId id="763" r:id="rId40"/>
    <p:sldId id="764" r:id="rId41"/>
    <p:sldId id="765" r:id="rId42"/>
    <p:sldId id="766" r:id="rId43"/>
    <p:sldId id="769" r:id="rId44"/>
    <p:sldId id="770" r:id="rId45"/>
    <p:sldId id="771" r:id="rId46"/>
    <p:sldId id="772" r:id="rId47"/>
    <p:sldId id="773" r:id="rId48"/>
    <p:sldId id="767" r:id="rId49"/>
    <p:sldId id="701" r:id="rId50"/>
    <p:sldId id="702" r:id="rId51"/>
    <p:sldId id="703" r:id="rId52"/>
    <p:sldId id="704" r:id="rId53"/>
    <p:sldId id="768" r:id="rId54"/>
    <p:sldId id="695" r:id="rId55"/>
    <p:sldId id="707" r:id="rId56"/>
    <p:sldId id="709" r:id="rId57"/>
    <p:sldId id="710" r:id="rId58"/>
    <p:sldId id="711" r:id="rId59"/>
    <p:sldId id="712" r:id="rId60"/>
    <p:sldId id="713" r:id="rId61"/>
    <p:sldId id="715" r:id="rId62"/>
    <p:sldId id="716" r:id="rId63"/>
    <p:sldId id="717" r:id="rId64"/>
    <p:sldId id="718" r:id="rId65"/>
    <p:sldId id="774" r:id="rId66"/>
    <p:sldId id="732" r:id="rId67"/>
    <p:sldId id="733" r:id="rId68"/>
    <p:sldId id="734" r:id="rId69"/>
    <p:sldId id="735" r:id="rId70"/>
    <p:sldId id="736" r:id="rId71"/>
    <p:sldId id="738" r:id="rId72"/>
    <p:sldId id="739" r:id="rId73"/>
    <p:sldId id="740" r:id="rId74"/>
    <p:sldId id="775" r:id="rId75"/>
    <p:sldId id="776" r:id="rId76"/>
    <p:sldId id="737" r:id="rId77"/>
    <p:sldId id="746" r:id="rId78"/>
    <p:sldId id="741" r:id="rId79"/>
    <p:sldId id="747" r:id="rId80"/>
    <p:sldId id="745" r:id="rId81"/>
    <p:sldId id="748" r:id="rId82"/>
    <p:sldId id="749" r:id="rId83"/>
    <p:sldId id="777" r:id="rId84"/>
    <p:sldId id="751" r:id="rId85"/>
    <p:sldId id="754" r:id="rId86"/>
    <p:sldId id="756" r:id="rId87"/>
    <p:sldId id="755" r:id="rId88"/>
    <p:sldId id="757" r:id="rId89"/>
    <p:sldId id="758" r:id="rId90"/>
    <p:sldId id="802" r:id="rId91"/>
    <p:sldId id="804" r:id="rId92"/>
    <p:sldId id="781" r:id="rId93"/>
    <p:sldId id="778" r:id="rId94"/>
    <p:sldId id="783" r:id="rId95"/>
    <p:sldId id="791" r:id="rId96"/>
    <p:sldId id="779" r:id="rId97"/>
    <p:sldId id="785" r:id="rId98"/>
    <p:sldId id="784" r:id="rId99"/>
    <p:sldId id="780" r:id="rId100"/>
    <p:sldId id="786" r:id="rId101"/>
    <p:sldId id="787" r:id="rId102"/>
    <p:sldId id="788" r:id="rId103"/>
    <p:sldId id="789" r:id="rId104"/>
    <p:sldId id="790" r:id="rId105"/>
    <p:sldId id="793" r:id="rId106"/>
  </p:sldIdLst>
  <p:sldSz cx="9144000" cy="6858000" type="screen4x3"/>
  <p:notesSz cx="6858000" cy="9220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Times New Roman" panose="02020603050405020304" pitchFamily="18" charset="0"/>
        <a:ea typeface="华文仿宋" panose="0201060004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Times New Roman" panose="02020603050405020304" pitchFamily="18" charset="0"/>
        <a:ea typeface="华文仿宋" panose="0201060004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Times New Roman" panose="02020603050405020304" pitchFamily="18" charset="0"/>
        <a:ea typeface="华文仿宋" panose="0201060004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Times New Roman" panose="02020603050405020304" pitchFamily="18" charset="0"/>
        <a:ea typeface="华文仿宋" panose="0201060004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Times New Roman" panose="02020603050405020304" pitchFamily="18" charset="0"/>
        <a:ea typeface="华文仿宋" panose="02010600040101010101" pitchFamily="2" charset="-122"/>
        <a:cs typeface="+mn-cs"/>
      </a:defRPr>
    </a:lvl5pPr>
    <a:lvl6pPr marL="2286000" algn="l" defTabSz="914400" rtl="0" eaLnBrk="1" latinLnBrk="0" hangingPunct="1">
      <a:defRPr sz="3600" kern="1200">
        <a:solidFill>
          <a:schemeClr val="tx1"/>
        </a:solidFill>
        <a:latin typeface="Times New Roman" panose="02020603050405020304" pitchFamily="18" charset="0"/>
        <a:ea typeface="华文仿宋" panose="02010600040101010101" pitchFamily="2" charset="-122"/>
        <a:cs typeface="+mn-cs"/>
      </a:defRPr>
    </a:lvl6pPr>
    <a:lvl7pPr marL="2743200" algn="l" defTabSz="914400" rtl="0" eaLnBrk="1" latinLnBrk="0" hangingPunct="1">
      <a:defRPr sz="3600" kern="1200">
        <a:solidFill>
          <a:schemeClr val="tx1"/>
        </a:solidFill>
        <a:latin typeface="Times New Roman" panose="02020603050405020304" pitchFamily="18" charset="0"/>
        <a:ea typeface="华文仿宋" panose="02010600040101010101" pitchFamily="2" charset="-122"/>
        <a:cs typeface="+mn-cs"/>
      </a:defRPr>
    </a:lvl7pPr>
    <a:lvl8pPr marL="3200400" algn="l" defTabSz="914400" rtl="0" eaLnBrk="1" latinLnBrk="0" hangingPunct="1">
      <a:defRPr sz="3600" kern="1200">
        <a:solidFill>
          <a:schemeClr val="tx1"/>
        </a:solidFill>
        <a:latin typeface="Times New Roman" panose="02020603050405020304" pitchFamily="18" charset="0"/>
        <a:ea typeface="华文仿宋" panose="02010600040101010101" pitchFamily="2" charset="-122"/>
        <a:cs typeface="+mn-cs"/>
      </a:defRPr>
    </a:lvl8pPr>
    <a:lvl9pPr marL="3657600" algn="l" defTabSz="914400" rtl="0" eaLnBrk="1" latinLnBrk="0" hangingPunct="1">
      <a:defRPr sz="3600" kern="1200">
        <a:solidFill>
          <a:schemeClr val="tx1"/>
        </a:solidFill>
        <a:latin typeface="Times New Roman" panose="02020603050405020304" pitchFamily="18" charset="0"/>
        <a:ea typeface="华文仿宋" panose="0201060004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4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3333CC"/>
    <a:srgbClr val="009999"/>
    <a:srgbClr val="0099CC"/>
    <a:srgbClr val="99CCFF"/>
    <a:srgbClr val="C0C0C0"/>
    <a:srgbClr val="FFFFCC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13" autoAdjust="0"/>
    <p:restoredTop sz="80473" autoAdjust="0"/>
  </p:normalViewPr>
  <p:slideViewPr>
    <p:cSldViewPr snapToGrid="0">
      <p:cViewPr varScale="1">
        <p:scale>
          <a:sx n="77" d="100"/>
          <a:sy n="77" d="100"/>
        </p:scale>
        <p:origin x="1411" y="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09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-2664" y="-64"/>
      </p:cViewPr>
      <p:guideLst>
        <p:guide orient="horz" pos="2904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handoutMaster" Target="handoutMasters/handout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075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75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75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758238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宋体" panose="02010600030101010101" pitchFamily="2" charset="-122"/>
              </a:defRPr>
            </a:lvl1pPr>
          </a:lstStyle>
          <a:p>
            <a:fld id="{98BE101F-1609-4D0E-A253-1F604065B7FF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239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79913"/>
            <a:ext cx="5486400" cy="414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167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67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758238"/>
            <a:ext cx="2971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宋体" panose="02010600030101010101" pitchFamily="2" charset="-122"/>
              </a:defRPr>
            </a:lvl1pPr>
          </a:lstStyle>
          <a:p>
            <a:fld id="{10D8F380-BE03-4803-ACE3-7E0A88269174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794242B4-A08B-9A6D-61E1-8E068BB4BA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4BB8A4-8B26-F74E-B8C2-A0BA4D55063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363B26F3-E8A0-E3DD-9A1A-98ED5F1DAC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2EDE673B-911D-99F9-DE10-2577CE9ACB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7350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书中</a:t>
            </a:r>
            <a:r>
              <a:rPr lang="en-US" altLang="zh-CN" dirty="0"/>
              <a:t>37</a:t>
            </a:r>
            <a:r>
              <a:rPr lang="zh-CN" altLang="en-US" dirty="0"/>
              <a:t>页开始的</a:t>
            </a:r>
            <a:r>
              <a:rPr lang="en-US" altLang="zh-CN" dirty="0"/>
              <a:t>python</a:t>
            </a:r>
            <a:r>
              <a:rPr lang="zh-CN" altLang="en-US" dirty="0"/>
              <a:t>是否讲？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8F380-BE03-4803-ACE3-7E0A88269174}" type="slidenum">
              <a:rPr lang="zh-CN" altLang="en-US" smtClean="0"/>
              <a:pPr/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6961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8F380-BE03-4803-ACE3-7E0A88269174}" type="slidenum">
              <a:rPr lang="zh-CN" altLang="en-US" smtClean="0"/>
              <a:pPr/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49545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49</a:t>
            </a:r>
            <a:r>
              <a:rPr lang="zh-CN" altLang="en-US" dirty="0"/>
              <a:t>页证明写错了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8F380-BE03-4803-ACE3-7E0A88269174}" type="slidenum">
              <a:rPr lang="zh-CN" altLang="en-US" smtClean="0"/>
              <a:pPr/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66163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41</a:t>
            </a:r>
            <a:r>
              <a:rPr lang="zh-CN" altLang="en-US" dirty="0"/>
              <a:t>页</a:t>
            </a:r>
            <a:r>
              <a:rPr lang="en-US" altLang="zh-CN" dirty="0"/>
              <a:t>python</a:t>
            </a:r>
            <a:r>
              <a:rPr lang="zh-CN" altLang="en-US" dirty="0"/>
              <a:t>程序要不要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8F380-BE03-4803-ACE3-7E0A88269174}" type="slidenum">
              <a:rPr lang="zh-CN" altLang="en-US" smtClean="0"/>
              <a:pPr/>
              <a:t>51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23198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D8F380-BE03-4803-ACE3-7E0A88269174}" type="slidenum">
              <a:rPr lang="zh-CN" altLang="en-US" smtClean="0"/>
              <a:pPr/>
              <a:t>54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485462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8F380-BE03-4803-ACE3-7E0A88269174}" type="slidenum">
              <a:rPr lang="zh-CN" altLang="en-US" smtClean="0"/>
              <a:pPr/>
              <a:t>67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806343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8F380-BE03-4803-ACE3-7E0A88269174}" type="slidenum">
              <a:rPr lang="zh-CN" altLang="en-US" smtClean="0"/>
              <a:pPr/>
              <a:t>69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376115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此两个定义和定义</a:t>
            </a:r>
            <a:r>
              <a:rPr lang="en-US" altLang="zh-CN" dirty="0"/>
              <a:t>2.4.9</a:t>
            </a:r>
            <a:r>
              <a:rPr lang="zh-CN" altLang="en-US" dirty="0"/>
              <a:t>重复了，感觉不需要？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8F380-BE03-4803-ACE3-7E0A88269174}" type="slidenum">
              <a:rPr lang="zh-CN" altLang="en-US" smtClean="0"/>
              <a:pPr/>
              <a:t>70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4902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书中作为定理</a:t>
            </a:r>
            <a:r>
              <a:rPr lang="en-US" altLang="zh-CN" dirty="0"/>
              <a:t>2.4.1</a:t>
            </a:r>
            <a:r>
              <a:rPr lang="zh-CN" altLang="en-US" dirty="0"/>
              <a:t>的证明给出的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8F380-BE03-4803-ACE3-7E0A88269174}" type="slidenum">
              <a:rPr lang="zh-CN" altLang="en-US" smtClean="0"/>
              <a:pPr/>
              <a:t>74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94642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8F380-BE03-4803-ACE3-7E0A88269174}" type="slidenum">
              <a:rPr lang="zh-CN" altLang="en-US" smtClean="0"/>
              <a:pPr/>
              <a:t>77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7519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是否放入</a:t>
            </a:r>
            <a:r>
              <a:rPr lang="en-US" altLang="zh-CN" dirty="0"/>
              <a:t>2.2</a:t>
            </a:r>
            <a:r>
              <a:rPr lang="zh-CN" altLang="en-US" dirty="0"/>
              <a:t>节？可以就这里，先给出所有定义（合式公式，推论式和等价式）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8F380-BE03-4803-ACE3-7E0A88269174}" type="slidenum">
              <a:rPr lang="zh-CN" altLang="en-US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88744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8F380-BE03-4803-ACE3-7E0A88269174}" type="slidenum">
              <a:rPr lang="zh-CN" altLang="en-US" smtClean="0"/>
              <a:pPr/>
              <a:t>78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91898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8F380-BE03-4803-ACE3-7E0A88269174}" type="slidenum">
              <a:rPr lang="zh-CN" altLang="en-US" smtClean="0"/>
              <a:pPr/>
              <a:t>79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95548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8F380-BE03-4803-ACE3-7E0A88269174}" type="slidenum">
              <a:rPr lang="zh-CN" altLang="en-US" smtClean="0"/>
              <a:pPr/>
              <a:t>84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89902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这两页书上没有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8F380-BE03-4803-ACE3-7E0A88269174}" type="slidenum">
              <a:rPr lang="zh-CN" altLang="en-US" smtClean="0"/>
              <a:pPr/>
              <a:t>88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8425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8F380-BE03-4803-ACE3-7E0A88269174}" type="slidenum">
              <a:rPr lang="zh-CN" altLang="en-US" smtClean="0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7038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8F380-BE03-4803-ACE3-7E0A88269174}" type="slidenum">
              <a:rPr lang="zh-CN" altLang="en-US" smtClean="0"/>
              <a:pPr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9844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原来马老师课件给出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8F380-BE03-4803-ACE3-7E0A88269174}" type="slidenum">
              <a:rPr lang="zh-CN" altLang="en-US" smtClean="0"/>
              <a:pPr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2964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8F380-BE03-4803-ACE3-7E0A88269174}" type="slidenum">
              <a:rPr lang="zh-CN" altLang="en-US" smtClean="0"/>
              <a:pPr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8986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8F380-BE03-4803-ACE3-7E0A88269174}" type="slidenum">
              <a:rPr lang="zh-CN" altLang="en-US" smtClean="0"/>
              <a:pPr/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8674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第二章没有讲演绎定理，要不要给出？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8F380-BE03-4803-ACE3-7E0A88269174}" type="slidenum">
              <a:rPr lang="zh-CN" altLang="en-US" smtClean="0"/>
              <a:pPr/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9345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书上过程写的绕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8F380-BE03-4803-ACE3-7E0A88269174}" type="slidenum">
              <a:rPr lang="zh-CN" altLang="en-US" smtClean="0"/>
              <a:pPr/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5679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jpeg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bottom b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13488"/>
            <a:ext cx="9144000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ct 10"/>
          <p:cNvGraphicFramePr>
            <a:graphicFrameLocks noChangeAspect="1"/>
          </p:cNvGraphicFramePr>
          <p:nvPr userDrawn="1"/>
        </p:nvGraphicFramePr>
        <p:xfrm>
          <a:off x="0" y="0"/>
          <a:ext cx="9144000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位图图像" r:id="rId3" imgW="9161905" imgH="704948" progId="Paint.Picture">
                  <p:embed/>
                </p:oleObj>
              </mc:Choice>
              <mc:Fallback>
                <p:oleObj name="位图图像" r:id="rId3" imgW="9161905" imgH="704948" progId="Paint.Picture">
                  <p:embed/>
                  <p:pic>
                    <p:nvPicPr>
                      <p:cNvPr id="205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Line 13"/>
          <p:cNvSpPr>
            <a:spLocks noChangeShapeType="1"/>
          </p:cNvSpPr>
          <p:nvPr userDrawn="1"/>
        </p:nvSpPr>
        <p:spPr bwMode="auto">
          <a:xfrm>
            <a:off x="0" y="723900"/>
            <a:ext cx="9144000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7" name="Picture 11" descr="earth3_112k"/>
          <p:cNvPicPr>
            <a:picLocks noChangeAspect="1" noChangeArrowheads="1" noCrop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888" y="0"/>
            <a:ext cx="6572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4"/>
          <p:cNvSpPr>
            <a:spLocks noChangeShapeType="1"/>
          </p:cNvSpPr>
          <p:nvPr userDrawn="1"/>
        </p:nvSpPr>
        <p:spPr bwMode="auto">
          <a:xfrm>
            <a:off x="376238" y="1296988"/>
            <a:ext cx="8767762" cy="14287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9" name="Picture 8" descr="新主楼－2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688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>
                <a:latin typeface="华文行楷" pitchFamily="2" charset="-122"/>
                <a:ea typeface="华文行楷" pitchFamily="2" charset="-122"/>
              </a:defRPr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/>
            </a:lvl1pPr>
          </a:lstStyle>
          <a:p>
            <a:fld id="{ABCFDEFE-E263-4D2B-B5F6-78423C422A16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2395194"/>
      </p:ext>
    </p:extLst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56450" y="5783263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/>
            </a:lvl1pPr>
          </a:lstStyle>
          <a:p>
            <a:fld id="{CF9796D6-072D-41D0-9DE1-C8F4255EF34C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2614639"/>
      </p:ext>
    </p:extLst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7188" y="195263"/>
            <a:ext cx="2159000" cy="59959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28600" y="195263"/>
            <a:ext cx="6326188" cy="59959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56450" y="5783263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/>
            </a:lvl1pPr>
          </a:lstStyle>
          <a:p>
            <a:fld id="{11DDC6B7-44BE-45FA-A1B6-49EF72D1F62E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526902"/>
      </p:ext>
    </p:extLst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195263"/>
            <a:ext cx="8394700" cy="533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76225" y="946150"/>
            <a:ext cx="4217988" cy="52451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4646613" y="946150"/>
            <a:ext cx="4219575" cy="52451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/>
            </a:lvl1pPr>
          </a:lstStyle>
          <a:p>
            <a:fld id="{2101A97C-7E10-4EA4-98C7-AE455D4459FC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2631971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dfma\Desktop\beihang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104775"/>
            <a:ext cx="817562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10400" y="6265863"/>
            <a:ext cx="205105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b="1"/>
            </a:lvl1pPr>
          </a:lstStyle>
          <a:p>
            <a:fld id="{317BDB79-0001-4D3A-8EC2-21E81E4B337F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5667968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56450" y="5783263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/>
            </a:lvl1pPr>
          </a:lstStyle>
          <a:p>
            <a:fld id="{3ECCBDC8-9F0A-44F5-B445-E2CB848C110C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1692675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76225" y="946150"/>
            <a:ext cx="4217988" cy="5245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946150"/>
            <a:ext cx="4219575" cy="5245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56450" y="5783263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/>
            </a:lvl1pPr>
          </a:lstStyle>
          <a:p>
            <a:fld id="{4A5C8BDC-432D-4972-9BE3-E94F045E4DD2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3432722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56450" y="5783263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/>
            </a:lvl1pPr>
          </a:lstStyle>
          <a:p>
            <a:fld id="{01CA5798-DAA0-43BB-AE61-1EDEDFCC696B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3426913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56450" y="5783263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/>
            </a:lvl1pPr>
          </a:lstStyle>
          <a:p>
            <a:fld id="{3123AE66-E30F-40E6-8178-48FC06A73DF3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3515280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56450" y="5783263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/>
            </a:lvl1pPr>
          </a:lstStyle>
          <a:p>
            <a:fld id="{53C4864F-1E82-4686-BD22-7967CDB14768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0519683"/>
      </p:ext>
    </p:extLst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56450" y="5783263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/>
            </a:lvl1pPr>
          </a:lstStyle>
          <a:p>
            <a:fld id="{615382CD-CBAD-4D33-851F-52BBAA75EB1F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68558041"/>
      </p:ext>
    </p:extLst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56450" y="5783263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/>
            </a:lvl1pPr>
          </a:lstStyle>
          <a:p>
            <a:fld id="{7B9088A4-3F31-47BB-8789-BF3F58B1EE5C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1136780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76338" y="195263"/>
            <a:ext cx="7446962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6225" y="946150"/>
            <a:ext cx="8589963" cy="571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" name="Text Box 19"/>
          <p:cNvSpPr txBox="1">
            <a:spLocks noChangeArrowheads="1"/>
          </p:cNvSpPr>
          <p:nvPr userDrawn="1"/>
        </p:nvSpPr>
        <p:spPr bwMode="auto">
          <a:xfrm>
            <a:off x="4903788" y="4256088"/>
            <a:ext cx="2409825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algn="ctr"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1pPr>
            <a:lvl2pPr marL="742950" indent="-285750" algn="ctr"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2pPr>
            <a:lvl3pPr marL="1143000" indent="-228600" algn="ctr"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3pPr>
            <a:lvl4pPr marL="1600200" indent="-228600" algn="ctr"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4pPr>
            <a:lvl5pPr marL="2057400" indent="-228600" algn="ctr"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>
                <a:solidFill>
                  <a:schemeClr val="bg1"/>
                </a:solidFill>
                <a:ea typeface="华文行楷" panose="02010800040101010101" pitchFamily="2" charset="-122"/>
              </a:rPr>
              <a:t>计算机学院</a:t>
            </a:r>
          </a:p>
        </p:txBody>
      </p:sp>
      <p:sp>
        <p:nvSpPr>
          <p:cNvPr id="1044" name="Rectangle 20"/>
          <p:cNvSpPr>
            <a:spLocks noChangeArrowheads="1"/>
          </p:cNvSpPr>
          <p:nvPr userDrawn="1"/>
        </p:nvSpPr>
        <p:spPr bwMode="auto">
          <a:xfrm>
            <a:off x="8394700" y="6488113"/>
            <a:ext cx="5397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9pPr>
          </a:lstStyle>
          <a:p>
            <a:pPr algn="ctr" eaLnBrk="1" hangingPunct="1"/>
            <a:fld id="{A651F954-39B9-49E9-94B8-D780F952C26C}" type="slidenum">
              <a:rPr lang="zh-CN" altLang="en-US" sz="1600">
                <a:solidFill>
                  <a:schemeClr val="bg1"/>
                </a:solidFill>
                <a:ea typeface="宋体" panose="02010600030101010101" pitchFamily="2" charset="-122"/>
              </a:rPr>
              <a:pPr algn="ctr" eaLnBrk="1" hangingPunct="1"/>
              <a:t>‹#›</a:t>
            </a:fld>
            <a:endParaRPr lang="en-US" altLang="zh-CN" sz="160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1031" name="Line 27"/>
          <p:cNvSpPr>
            <a:spLocks noChangeShapeType="1"/>
          </p:cNvSpPr>
          <p:nvPr userDrawn="1"/>
        </p:nvSpPr>
        <p:spPr bwMode="auto">
          <a:xfrm>
            <a:off x="0" y="80963"/>
            <a:ext cx="9144000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2" name="Line 28"/>
          <p:cNvSpPr>
            <a:spLocks noChangeShapeType="1"/>
          </p:cNvSpPr>
          <p:nvPr userDrawn="1"/>
        </p:nvSpPr>
        <p:spPr bwMode="auto">
          <a:xfrm>
            <a:off x="433388" y="796925"/>
            <a:ext cx="8710612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3" name="Text Box 33"/>
          <p:cNvSpPr txBox="1">
            <a:spLocks noChangeArrowheads="1"/>
          </p:cNvSpPr>
          <p:nvPr userDrawn="1"/>
        </p:nvSpPr>
        <p:spPr bwMode="auto">
          <a:xfrm>
            <a:off x="2871788" y="6411913"/>
            <a:ext cx="2678112" cy="457200"/>
          </a:xfrm>
          <a:prstGeom prst="rect">
            <a:avLst/>
          </a:prstGeom>
          <a:noFill/>
          <a:ln>
            <a:noFill/>
          </a:ln>
          <a:effectLst>
            <a:prstShdw prst="shdw13" dist="74053" dir="7257825">
              <a:schemeClr val="bg2">
                <a:alpha val="50000"/>
              </a:schemeClr>
            </a:prstShdw>
          </a:effectLst>
        </p:spPr>
        <p:txBody>
          <a:bodyPr>
            <a:spAutoFit/>
          </a:bodyPr>
          <a:lstStyle>
            <a:lvl1pPr algn="ctr"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1pPr>
            <a:lvl2pPr marL="742950" indent="-285750" algn="ctr"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2pPr>
            <a:lvl3pPr marL="1143000" indent="-228600" algn="ctr"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3pPr>
            <a:lvl4pPr marL="1600200" indent="-228600" algn="ctr"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4pPr>
            <a:lvl5pPr marL="2057400" indent="-228600" algn="ctr"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计算机学院</a:t>
            </a:r>
          </a:p>
        </p:txBody>
      </p:sp>
      <p:sp>
        <p:nvSpPr>
          <p:cNvPr id="12" name="Rectangle 20"/>
          <p:cNvSpPr>
            <a:spLocks noChangeArrowheads="1"/>
          </p:cNvSpPr>
          <p:nvPr userDrawn="1"/>
        </p:nvSpPr>
        <p:spPr bwMode="auto">
          <a:xfrm>
            <a:off x="8355013" y="6257925"/>
            <a:ext cx="788987" cy="4603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imes New Roman" panose="02020603050405020304" pitchFamily="18" charset="0"/>
                <a:ea typeface="华文仿宋" panose="02010600040101010101" pitchFamily="2" charset="-122"/>
              </a:defRPr>
            </a:lvl9pPr>
          </a:lstStyle>
          <a:p>
            <a:pPr algn="ctr" eaLnBrk="1" hangingPunct="1"/>
            <a:fld id="{0913ADE2-A5DE-4612-B94B-4D577E5A4FA2}" type="slidenum">
              <a:rPr lang="zh-CN" altLang="en-US" sz="2400"/>
              <a:pPr algn="ctr" eaLnBrk="1" hangingPunct="1"/>
              <a:t>‹#›</a:t>
            </a:fld>
            <a:endParaRPr lang="en-US" altLang="zh-CN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10" r:id="rId1"/>
    <p:sldLayoutId id="2147486111" r:id="rId2"/>
    <p:sldLayoutId id="2147486112" r:id="rId3"/>
    <p:sldLayoutId id="2147486113" r:id="rId4"/>
    <p:sldLayoutId id="2147486114" r:id="rId5"/>
    <p:sldLayoutId id="2147486115" r:id="rId6"/>
    <p:sldLayoutId id="2147486116" r:id="rId7"/>
    <p:sldLayoutId id="2147486117" r:id="rId8"/>
    <p:sldLayoutId id="2147486118" r:id="rId9"/>
    <p:sldLayoutId id="2147486119" r:id="rId10"/>
    <p:sldLayoutId id="2147486120" r:id="rId11"/>
    <p:sldLayoutId id="2147486121" r:id="rId12"/>
  </p:sldLayoutIdLst>
  <p:transition>
    <p:wipe dir="r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0000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华文中宋" pitchFamily="2" charset="-122"/>
          <a:ea typeface="华文中宋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华文中宋" pitchFamily="2" charset="-122"/>
          <a:ea typeface="华文中宋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华文中宋" pitchFamily="2" charset="-122"/>
          <a:ea typeface="华文中宋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华文中宋" pitchFamily="2" charset="-122"/>
          <a:ea typeface="华文中宋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华文中宋" pitchFamily="2" charset="-122"/>
          <a:ea typeface="华文中宋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华文中宋" pitchFamily="2" charset="-122"/>
          <a:ea typeface="华文中宋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华文中宋" pitchFamily="2" charset="-122"/>
          <a:ea typeface="华文中宋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华文中宋" pitchFamily="2" charset="-122"/>
          <a:ea typeface="华文中宋" pitchFamily="2" charset="-122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ct val="25000"/>
        </a:spcBef>
        <a:spcAft>
          <a:spcPct val="20000"/>
        </a:spcAft>
        <a:buClr>
          <a:srgbClr val="336699"/>
        </a:buClr>
        <a:buFont typeface="Wingdings" panose="05000000000000000000" pitchFamily="2" charset="2"/>
        <a:buChar char="§"/>
        <a:defRPr sz="28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1pPr>
      <a:lvl2pPr marL="742950" indent="-28575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rgbClr val="336699"/>
        </a:buClr>
        <a:buChar char="•"/>
        <a:defRPr sz="24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marL="1143000" indent="-2286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rgbClr val="336699"/>
        </a:buClr>
        <a:buChar char="–"/>
        <a:defRPr sz="20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marL="1600200" indent="-2286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rgbClr val="336699"/>
        </a:buClr>
        <a:buChar char="»"/>
        <a:defRPr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rgbClr val="336699"/>
        </a:buClr>
        <a:buFont typeface="Wingdings" panose="05000000000000000000" pitchFamily="2" charset="2"/>
        <a:buChar char="§"/>
        <a:defRPr sz="16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rgbClr val="336699"/>
        </a:buClr>
        <a:buFont typeface="Wingdings" pitchFamily="2" charset="2"/>
        <a:buChar char="§"/>
        <a:defRPr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rgbClr val="336699"/>
        </a:buClr>
        <a:buFont typeface="Wingdings" pitchFamily="2" charset="2"/>
        <a:buChar char="§"/>
        <a:defRPr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rgbClr val="336699"/>
        </a:buClr>
        <a:buFont typeface="Wingdings" pitchFamily="2" charset="2"/>
        <a:buChar char="§"/>
        <a:defRPr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rgbClr val="336699"/>
        </a:buClr>
        <a:buFont typeface="Wingdings" pitchFamily="2" charset="2"/>
        <a:buChar char="§"/>
        <a:defRPr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240468CA-E2DD-E9AA-4C16-E93688514D3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23888" y="217488"/>
            <a:ext cx="8266112" cy="1876425"/>
          </a:xfrm>
        </p:spPr>
        <p:txBody>
          <a:bodyPr/>
          <a:lstStyle/>
          <a:p>
            <a:pPr eaLnBrk="1" hangingPunct="1">
              <a:lnSpc>
                <a:spcPct val="135000"/>
              </a:lnSpc>
            </a:pPr>
            <a:r>
              <a:rPr lang="zh-CN" altLang="en-US" sz="4800" dirty="0">
                <a:latin typeface="SimHei" panose="02010609060101010101" pitchFamily="49" charset="-122"/>
                <a:ea typeface="SimHei" panose="02010609060101010101" pitchFamily="49" charset="-122"/>
              </a:rPr>
              <a:t>第二章 命题逻辑语义</a:t>
            </a:r>
          </a:p>
        </p:txBody>
      </p:sp>
      <p:sp>
        <p:nvSpPr>
          <p:cNvPr id="16387" name="Rectangle 6">
            <a:extLst>
              <a:ext uri="{FF2B5EF4-FFF2-40B4-BE49-F238E27FC236}">
                <a16:creationId xmlns:a16="http://schemas.microsoft.com/office/drawing/2014/main" id="{DC8CDD22-D1CC-2820-B809-98107A1D2B1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486400" y="4325938"/>
            <a:ext cx="3425825" cy="1462087"/>
          </a:xfrm>
          <a:noFill/>
        </p:spPr>
        <p:txBody>
          <a:bodyPr/>
          <a:lstStyle/>
          <a:p>
            <a:pPr ea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FontTx/>
              <a:buNone/>
            </a:pPr>
            <a:r>
              <a:rPr lang="zh-CN" altLang="en-US" sz="2800" i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北京航空航天大学</a:t>
            </a:r>
            <a:endParaRPr lang="en-US" altLang="zh-CN" sz="2800" i="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CN" sz="2800" i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zh-CN" altLang="en-US" sz="2800" i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离散数学</a:t>
            </a:r>
            <a:r>
              <a:rPr lang="en-US" altLang="zh-CN" sz="2800" i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r>
              <a:rPr lang="zh-CN" altLang="en-US" sz="2800" i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课程组20</a:t>
            </a:r>
            <a:r>
              <a:rPr lang="en-US" altLang="zh-CN" sz="2800" i="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22-7</a:t>
            </a:r>
          </a:p>
        </p:txBody>
      </p:sp>
    </p:spTree>
    <p:extLst>
      <p:ext uri="{BB962C8B-B14F-4D97-AF65-F5344CB8AC3E}">
        <p14:creationId xmlns:p14="http://schemas.microsoft.com/office/powerpoint/2010/main" val="3610056091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标题 1"/>
          <p:cNvSpPr>
            <a:spLocks noGrp="1" noChangeArrowheads="1"/>
          </p:cNvSpPr>
          <p:nvPr>
            <p:ph type="title"/>
          </p:nvPr>
        </p:nvSpPr>
        <p:spPr>
          <a:xfrm>
            <a:off x="1093788" y="9525"/>
            <a:ext cx="7772400" cy="936625"/>
          </a:xfrm>
        </p:spPr>
        <p:txBody>
          <a:bodyPr/>
          <a:lstStyle/>
          <a:p>
            <a:r>
              <a:rPr lang="zh-CN" altLang="en-US" sz="2900" i="0" dirty="0"/>
              <a:t>求</a:t>
            </a:r>
            <a:r>
              <a:rPr lang="zh-CN" altLang="zh-CN" sz="2900" i="0" dirty="0"/>
              <a:t>合式公式合</a:t>
            </a:r>
            <a:r>
              <a:rPr lang="zh-CN" altLang="en-US" sz="2900" i="0" dirty="0"/>
              <a:t>、推论式与等价式</a:t>
            </a:r>
            <a:r>
              <a:rPr lang="zh-CN" altLang="zh-CN" sz="2900" i="0" dirty="0"/>
              <a:t>语义语义</a:t>
            </a:r>
            <a:r>
              <a:rPr lang="zh-CN" altLang="en-US" sz="2900" i="0" dirty="0"/>
              <a:t>方法</a:t>
            </a:r>
          </a:p>
        </p:txBody>
      </p:sp>
      <p:sp>
        <p:nvSpPr>
          <p:cNvPr id="76803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i="0" dirty="0"/>
              <a:t>指派函数求真值法</a:t>
            </a:r>
            <a:endParaRPr lang="en-US" altLang="zh-CN" b="0" i="0" dirty="0"/>
          </a:p>
          <a:p>
            <a:r>
              <a:rPr lang="zh-CN" altLang="zh-CN" b="0" i="0" dirty="0"/>
              <a:t>真值表求</a:t>
            </a:r>
            <a:r>
              <a:rPr lang="zh-CN" altLang="en-US" b="0" i="0" dirty="0"/>
              <a:t>真值法</a:t>
            </a:r>
            <a:endParaRPr lang="en-US" altLang="zh-CN" b="0" i="0" dirty="0"/>
          </a:p>
          <a:p>
            <a:r>
              <a:rPr lang="en-US" altLang="zh-CN" b="0" i="0" dirty="0"/>
              <a:t>Python</a:t>
            </a:r>
            <a:r>
              <a:rPr lang="zh-CN" altLang="zh-CN" b="0" i="0" dirty="0"/>
              <a:t>程序</a:t>
            </a:r>
            <a:r>
              <a:rPr lang="zh-CN" altLang="en-US" b="0" i="0" dirty="0"/>
              <a:t>求真值法</a:t>
            </a:r>
            <a:endParaRPr lang="en-US" altLang="zh-CN" b="0" i="0" dirty="0"/>
          </a:p>
          <a:p>
            <a:endParaRPr lang="zh-CN" altLang="en-US" b="0" i="0" dirty="0"/>
          </a:p>
        </p:txBody>
      </p:sp>
    </p:spTree>
    <p:extLst>
      <p:ext uri="{BB962C8B-B14F-4D97-AF65-F5344CB8AC3E}">
        <p14:creationId xmlns:p14="http://schemas.microsoft.com/office/powerpoint/2010/main" val="2766391832"/>
      </p:ext>
    </p:extLst>
  </p:cSld>
  <p:clrMapOvr>
    <a:masterClrMapping/>
  </p:clrMapOvr>
  <p:transition>
    <p:wipe dir="r"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9746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1263650" y="188913"/>
                <a:ext cx="7772400" cy="577705"/>
              </a:xfrm>
            </p:spPr>
            <p:txBody>
              <a:bodyPr/>
              <a:lstStyle/>
              <a:p>
                <a:pPr defTabSz="755650" eaLnBrk="1" hangingPunct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i="0" dirty="0"/>
                  <a:t>极小完全集</a:t>
                </a:r>
              </a:p>
            </p:txBody>
          </p:sp>
        </mc:Choice>
        <mc:Fallback xmlns="">
          <p:sp>
            <p:nvSpPr>
              <p:cNvPr id="159746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63650" y="188913"/>
                <a:ext cx="7772400" cy="577705"/>
              </a:xfrm>
              <a:blipFill>
                <a:blip r:embed="rId2"/>
                <a:stretch>
                  <a:fillRect t="-25263" b="-42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15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23850" y="1218911"/>
                <a:ext cx="8580438" cy="5008563"/>
              </a:xfrm>
            </p:spPr>
            <p:txBody>
              <a:bodyPr/>
              <a:lstStyle/>
              <a:p>
                <a:pPr marL="311150" indent="-311150" defTabSz="755650" eaLnBrk="1" hangingPunct="1">
                  <a:defRPr/>
                </a:pPr>
                <a:r>
                  <a:rPr lang="zh-CN" altLang="en-US" b="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证明</a:t>
                </a:r>
                <a:r>
                  <a:rPr lang="zh-CN" altLang="en-US" b="0" i="0" dirty="0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：</a:t>
                </a:r>
              </a:p>
              <a:p>
                <a:pPr marL="311150" indent="-311150" defTabSz="755650" eaLnBrk="1" hangingPunct="1">
                  <a:defRPr/>
                </a:pPr>
                <a:r>
                  <a:rPr lang="zh-CN" altLang="en-US" b="0" i="0" dirty="0">
                    <a:latin typeface="Times New Roman" panose="02020603050405020304" pitchFamily="18" charset="0"/>
                  </a:rPr>
                  <a:t>第一步：证明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,∧}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是完全集</a:t>
                </a:r>
                <a:endParaRPr lang="en-US" altLang="zh-CN" b="0" i="0" dirty="0">
                  <a:latin typeface="Times New Roman" panose="02020603050405020304" pitchFamily="18" charset="0"/>
                </a:endParaRPr>
              </a:p>
              <a:p>
                <a:pPr marL="711200" lvl="1" indent="-311150" defTabSz="755650" eaLnBrk="1" hangingPunct="1">
                  <a:defRPr/>
                </a:pPr>
                <a:r>
                  <a:rPr lang="zh-CN" altLang="en-US" sz="2800" b="0" i="0" dirty="0">
                    <a:latin typeface="Times New Roman" panose="02020603050405020304" pitchFamily="18" charset="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可由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,∧}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定义。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,∧,∨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都可由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,∧}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定义，并且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,∧,∨}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是完全集，所以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,∧}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也是完全集。</a:t>
                </a:r>
                <a:endParaRPr lang="en-US" altLang="zh-CN" sz="2800" b="0" i="0" dirty="0">
                  <a:latin typeface="Times New Roman" panose="02020603050405020304" pitchFamily="18" charset="0"/>
                </a:endParaRPr>
              </a:p>
              <a:p>
                <a:pPr marL="311150" lvl="1" indent="-311150" defTabSz="755650" eaLnBrk="1" hangingPunct="1">
                  <a:spcAft>
                    <a:spcPct val="20000"/>
                  </a:spcAft>
                  <a:buFont typeface="Wingdings" panose="05000000000000000000" pitchFamily="2" charset="2"/>
                  <a:buChar char="§"/>
                  <a:defRPr/>
                </a:pPr>
                <a:r>
                  <a:rPr lang="zh-CN" altLang="en-US" sz="2800" b="0" i="0" dirty="0">
                    <a:latin typeface="Times New Roman" panose="02020603050405020304" pitchFamily="18" charset="0"/>
                  </a:rPr>
                  <a:t>第二步：证明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,∧}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是极小完全集</a:t>
                </a:r>
                <a:endParaRPr lang="en-US" altLang="zh-CN" sz="2800" b="0" i="0" dirty="0">
                  <a:latin typeface="Times New Roman" panose="02020603050405020304" pitchFamily="18" charset="0"/>
                </a:endParaRPr>
              </a:p>
              <a:p>
                <a:pPr marL="711200" lvl="2" indent="-311150" defTabSz="755650" eaLnBrk="1" hangingPunct="1">
                  <a:spcAft>
                    <a:spcPct val="20000"/>
                  </a:spcAft>
                  <a:buFont typeface="Wingdings" panose="05000000000000000000" pitchFamily="2" charset="2"/>
                  <a:buChar char="§"/>
                  <a:defRPr/>
                </a:pPr>
                <a:r>
                  <a:rPr lang="zh-CN" altLang="en-US" sz="2800" b="0" i="0" dirty="0">
                    <a:latin typeface="Times New Roman" panose="02020603050405020304" pitchFamily="18" charset="0"/>
                  </a:rPr>
                  <a:t>证明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不是完全集</a:t>
                </a:r>
                <a:endParaRPr lang="en-US" altLang="zh-CN" sz="2800" b="0" i="0" dirty="0">
                  <a:latin typeface="Times New Roman" panose="02020603050405020304" pitchFamily="18" charset="0"/>
                </a:endParaRPr>
              </a:p>
              <a:p>
                <a:pPr marL="711200" lvl="2" indent="-311150" defTabSz="755650" eaLnBrk="1" hangingPunct="1">
                  <a:spcAft>
                    <a:spcPct val="20000"/>
                  </a:spcAft>
                  <a:buFont typeface="Wingdings" panose="05000000000000000000" pitchFamily="2" charset="2"/>
                  <a:buChar char="§"/>
                  <a:defRPr/>
                </a:pPr>
                <a:r>
                  <a:rPr lang="zh-CN" altLang="en-US" sz="2800" b="0" i="0" dirty="0">
                    <a:latin typeface="Times New Roman" panose="02020603050405020304" pitchFamily="18" charset="0"/>
                  </a:rPr>
                  <a:t>证明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不是完全集</a:t>
                </a:r>
                <a:endParaRPr lang="en-US" altLang="zh-CN" sz="2800" b="0" i="0" dirty="0">
                  <a:latin typeface="Times New Roman" panose="02020603050405020304" pitchFamily="18" charset="0"/>
                </a:endParaRPr>
              </a:p>
              <a:p>
                <a:pPr marL="711200" lvl="2" indent="-311150" defTabSz="755650" eaLnBrk="1" hangingPunct="1">
                  <a:spcAft>
                    <a:spcPct val="20000"/>
                  </a:spcAft>
                  <a:buFont typeface="Wingdings" panose="05000000000000000000" pitchFamily="2" charset="2"/>
                  <a:buChar char="§"/>
                  <a:defRPr/>
                </a:pPr>
                <a:endParaRPr lang="en-US" altLang="zh-CN" sz="2400" b="0" i="0" dirty="0">
                  <a:latin typeface="Times New Roman" panose="02020603050405020304" pitchFamily="18" charset="0"/>
                  <a:cs typeface="+mn-cs"/>
                </a:endParaRPr>
              </a:p>
              <a:p>
                <a:pPr marL="711200" lvl="1" indent="-311150" defTabSz="755650" eaLnBrk="1" hangingPunct="1">
                  <a:defRPr/>
                </a:pPr>
                <a:endParaRPr lang="en-US" altLang="zh-CN" sz="2800" b="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715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23850" y="1218911"/>
                <a:ext cx="8580438" cy="5008563"/>
              </a:xfrm>
              <a:blipFill>
                <a:blip r:embed="rId3"/>
                <a:stretch>
                  <a:fillRect l="-1207" t="-2555" r="-56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5719457"/>
      </p:ext>
    </p:extLst>
  </p:cSld>
  <p:clrMapOvr>
    <a:masterClrMapping/>
  </p:clrMapOvr>
  <p:transition>
    <p:wipe dir="r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0770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964623" y="0"/>
                <a:ext cx="7772400" cy="936625"/>
              </a:xfrm>
            </p:spPr>
            <p:txBody>
              <a:bodyPr/>
              <a:lstStyle/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i="0" dirty="0"/>
                  <a:t>极小完全集</a:t>
                </a:r>
              </a:p>
            </p:txBody>
          </p:sp>
        </mc:Choice>
        <mc:Fallback xmlns="">
          <p:sp>
            <p:nvSpPr>
              <p:cNvPr id="160770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64623" y="0"/>
                <a:ext cx="7772400" cy="936625"/>
              </a:xfrm>
              <a:blipFill>
                <a:blip r:embed="rId2"/>
                <a:stretch>
                  <a:fillRect b="-64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77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33087" y="1089601"/>
                <a:ext cx="8280400" cy="5256533"/>
              </a:xfrm>
            </p:spPr>
            <p:txBody>
              <a:bodyPr/>
              <a:lstStyle/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b="0" i="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证明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{∧}</m:t>
                    </m:r>
                  </m:oMath>
                </a14:m>
                <a:r>
                  <a:rPr lang="zh-CN" altLang="en-US" b="0" i="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不是完全集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。</a:t>
                </a:r>
                <a:endParaRPr lang="en-US" altLang="zh-CN" b="0" i="0" dirty="0">
                  <a:latin typeface="Times New Roman" panose="02020603050405020304" pitchFamily="18" charset="0"/>
                </a:endParaRPr>
              </a:p>
              <a:p>
                <a:pPr lvl="1" eaLnBrk="1" hangingPunct="1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2800" b="0" i="0" dirty="0">
                    <a:latin typeface="Times New Roman" panose="02020603050405020304" pitchFamily="18" charset="0"/>
                  </a:rPr>
                  <a:t>证明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</m:oMath>
                </a14:m>
                <a:r>
                  <a:rPr lang="zh-CN" altLang="en-US" sz="2800" b="0" i="0" dirty="0">
                    <a:solidFill>
                      <a:srgbClr val="C0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不能由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zh-CN" altLang="en-US" sz="2800" b="0" i="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定义</a:t>
                </a:r>
              </a:p>
              <a:p>
                <a:pPr lvl="1" eaLnBrk="1" hangingPunct="1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2800" b="0" i="0" dirty="0">
                    <a:latin typeface="Times New Roman" panose="02020603050405020304" pitchFamily="18" charset="0"/>
                  </a:rPr>
                  <a:t>任取由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生成的公式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不出现除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之外的命题变元，</a:t>
                </a:r>
              </a:p>
              <a:p>
                <a:pPr lvl="2" eaLnBrk="1" hangingPunct="1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2800" b="0" i="0" dirty="0">
                    <a:latin typeface="Times New Roman" panose="02020603050405020304" pitchFamily="18" charset="0"/>
                  </a:rPr>
                  <a:t>公式模式：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∧…∧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en-US" sz="2800" i="0" dirty="0">
                  <a:latin typeface="Times New Roman" panose="02020603050405020304" pitchFamily="18" charset="0"/>
                </a:endParaRPr>
              </a:p>
              <a:p>
                <a:pPr lvl="1" eaLnBrk="1" hangingPunct="1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2800" b="0" i="0" dirty="0">
                    <a:latin typeface="Times New Roman" panose="02020603050405020304" pitchFamily="18" charset="0"/>
                  </a:rPr>
                  <a:t>令真值赋值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l-G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 =(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，但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不能定义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。</a:t>
                </a:r>
              </a:p>
              <a:p>
                <a:pPr lvl="1" eaLnBrk="1" hangingPunct="1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2800" b="0" i="0" dirty="0">
                    <a:latin typeface="Times New Roman" panose="02020603050405020304" pitchFamily="18" charset="0"/>
                  </a:rPr>
                  <a:t>结论：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不能由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定义。</a:t>
                </a:r>
              </a:p>
            </p:txBody>
          </p:sp>
        </mc:Choice>
        <mc:Fallback xmlns="">
          <p:sp>
            <p:nvSpPr>
              <p:cNvPr id="16077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33087" y="1089601"/>
                <a:ext cx="8280400" cy="5256533"/>
              </a:xfrm>
              <a:blipFill>
                <a:blip r:embed="rId3"/>
                <a:stretch>
                  <a:fillRect l="-1325" r="-1473" b="-22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676839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1794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79388" y="1110529"/>
                <a:ext cx="8604250" cy="5140325"/>
              </a:xfrm>
            </p:spPr>
            <p:txBody>
              <a:bodyPr/>
              <a:lstStyle/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b="0" i="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再证明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0" i="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不是完全集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。</a:t>
                </a:r>
              </a:p>
              <a:p>
                <a:pPr lvl="1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800" b="0" i="0" dirty="0">
                    <a:latin typeface="Times New Roman" panose="02020603050405020304" pitchFamily="18" charset="0"/>
                  </a:rPr>
                  <a:t>取</a:t>
                </a:r>
                <a:r>
                  <a:rPr lang="zh-CN" altLang="en-US" sz="2800" b="0" i="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一元联结词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zh-CN" altLang="en-US" sz="2800" b="0" i="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使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altLang="zh-CN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altLang="zh-CN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b="0" i="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，</a:t>
                </a:r>
                <a:r>
                  <a:rPr lang="zh-CN" altLang="en-US" sz="2800" b="0" i="0" dirty="0">
                    <a:latin typeface="Times New Roman" panose="02020603050405020304" pitchFamily="18" charset="0"/>
                  </a:rPr>
                  <a:t>证明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800" b="0" i="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不能定义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。</a:t>
                </a:r>
              </a:p>
              <a:p>
                <a:pPr lvl="1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800" b="0" i="0" dirty="0">
                    <a:latin typeface="Times New Roman" panose="02020603050405020304" pitchFamily="18" charset="0"/>
                  </a:rPr>
                  <a:t>令真值赋值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l-GR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𝝈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𝟏</m:t>
                        </m:r>
                      </m:sub>
                    </m:sSub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l-GR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𝝈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𝟐</m:t>
                        </m:r>
                      </m:sub>
                    </m:sSub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</a:t>
                </a:r>
              </a:p>
              <a:p>
                <a:pPr lvl="1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800" b="0" i="0" dirty="0">
                    <a:latin typeface="Times New Roman" panose="02020603050405020304" pitchFamily="18" charset="0"/>
                  </a:rPr>
                  <a:t>任取由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生成只出现命题变元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的公式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</a:t>
                </a:r>
              </a:p>
              <a:p>
                <a:pPr lvl="2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800" b="0" i="0" dirty="0">
                    <a:latin typeface="Times New Roman" panose="02020603050405020304" pitchFamily="18" charset="0"/>
                  </a:rPr>
                  <a:t>公式：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¬¬⋯¬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</a:endParaRPr>
              </a:p>
              <a:p>
                <a:pPr lvl="1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800" b="0" i="0" dirty="0">
                    <a:latin typeface="Times New Roman" panose="02020603050405020304" pitchFamily="18" charset="0"/>
                  </a:rPr>
                  <a:t>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l-GR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𝝈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𝟏</m:t>
                        </m:r>
                      </m:sub>
                    </m:sSub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)≠</m:t>
                    </m:r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l-GR" altLang="zh-CN" sz="28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𝝈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𝟐</m:t>
                        </m:r>
                      </m:sub>
                    </m:sSub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l-GR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𝝈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𝟏</m:t>
                        </m:r>
                      </m:sub>
                    </m:sSub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𝑭𝒑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l-GR" altLang="zh-CN" sz="28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𝝈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𝟐</m:t>
                        </m:r>
                      </m:sub>
                    </m:sSub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𝑭𝒑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不能定义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。</a:t>
                </a:r>
              </a:p>
              <a:p>
                <a:pPr lvl="1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不能由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定义。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不是完全集。</a:t>
                </a:r>
              </a:p>
            </p:txBody>
          </p:sp>
        </mc:Choice>
        <mc:Fallback xmlns="">
          <p:sp>
            <p:nvSpPr>
              <p:cNvPr id="16179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79388" y="1110529"/>
                <a:ext cx="8604250" cy="5140325"/>
              </a:xfrm>
              <a:blipFill>
                <a:blip r:embed="rId2"/>
                <a:stretch>
                  <a:fillRect l="-1204" t="-15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2"/>
              <p:cNvSpPr txBox="1">
                <a:spLocks noChangeArrowheads="1"/>
              </p:cNvSpPr>
              <p:nvPr/>
            </p:nvSpPr>
            <p:spPr bwMode="auto">
              <a:xfrm>
                <a:off x="1011238" y="0"/>
                <a:ext cx="7772400" cy="9366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400" b="1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400" b="1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400" b="1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400" b="1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400" b="1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4572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9144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13716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18288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kumimoji="1" sz="44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defRPr/>
                </a:pPr>
                <a14:m>
                  <m:oMath xmlns:m="http://schemas.openxmlformats.org/officeDocument/2006/math">
                    <m:r>
                      <a:rPr lang="en-US" altLang="zh-CN" sz="3600" i="1" u="none" kern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{</m:t>
                    </m:r>
                    <m:r>
                      <a:rPr lang="en-US" altLang="zh-CN" sz="3600" b="0" i="1" u="none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3600" i="1" u="none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 </m:t>
                    </m:r>
                    <m:r>
                      <a:rPr lang="en-US" altLang="zh-CN" sz="3600" b="0" i="1" u="none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∧</m:t>
                    </m:r>
                    <m:r>
                      <a:rPr lang="en-US" altLang="zh-CN" sz="3600" i="1" u="none" kern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}</m:t>
                    </m:r>
                  </m:oMath>
                </a14:m>
                <a:r>
                  <a:rPr lang="zh-CN" altLang="en-US" sz="3600" u="none" kern="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极小完全集</a:t>
                </a:r>
              </a:p>
            </p:txBody>
          </p:sp>
        </mc:Choice>
        <mc:Fallback xmlns="">
          <p:sp>
            <p:nvSpPr>
              <p:cNvPr id="4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11238" y="0"/>
                <a:ext cx="7772400" cy="936625"/>
              </a:xfrm>
              <a:prstGeom prst="rect">
                <a:avLst/>
              </a:prstGeom>
              <a:blipFill>
                <a:blip r:embed="rId3"/>
                <a:stretch>
                  <a:fillRect b="-649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2067720"/>
      </p:ext>
    </p:extLst>
  </p:cSld>
  <p:clrMapOvr>
    <a:masterClrMapping/>
  </p:clrMapOvr>
  <p:transition>
    <p:wipe dir="r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2818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1263650" y="188914"/>
                <a:ext cx="7772400" cy="642360"/>
              </a:xfrm>
            </p:spPr>
            <p:txBody>
              <a:bodyPr/>
              <a:lstStyle/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800" b="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∨</m:t>
                    </m:r>
                    <m:r>
                      <a:rPr lang="zh-CN" altLang="en-US" sz="2800" b="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i="0" dirty="0"/>
                  <a:t>是极小完全集</a:t>
                </a:r>
              </a:p>
            </p:txBody>
          </p:sp>
        </mc:Choice>
        <mc:Fallback xmlns="">
          <p:sp>
            <p:nvSpPr>
              <p:cNvPr id="16281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63650" y="188914"/>
                <a:ext cx="7772400" cy="642360"/>
              </a:xfrm>
              <a:blipFill>
                <a:blip r:embed="rId2"/>
                <a:stretch>
                  <a:fillRect t="-17143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867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⑵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, ∨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是极小完全集</a:t>
                </a:r>
                <a:endParaRPr lang="en-US" altLang="zh-CN" b="0" i="0" dirty="0">
                  <a:latin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证明：</a:t>
                </a:r>
                <a:endParaRPr lang="en-US" altLang="zh-CN" b="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可由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定义</a:t>
                </a:r>
                <a14:m>
                  <m:oMath xmlns:m="http://schemas.openxmlformats.org/officeDocument/2006/math">
                    <m:r>
                      <a:rPr lang="zh-CN" altLang="en-US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，又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是完全集，所以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也是完全集。</a:t>
                </a:r>
                <a:endParaRPr lang="en-US" altLang="zh-CN" b="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需要证明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{¬}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{∨}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都不是完全集。</a:t>
                </a:r>
                <a:endParaRPr lang="en-US" altLang="zh-CN" b="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800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前面已证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{¬}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不是完全集。</a:t>
                </a:r>
                <a:endParaRPr lang="en-US" altLang="zh-CN" sz="2800" b="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800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采用证明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{</m:t>
                    </m:r>
                    <m:r>
                      <a:rPr lang="en-US" altLang="zh-CN" sz="2800" b="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∧}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不是完全集的同样方法可以证明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{∨}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不是完全集，即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{∨}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不能定义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。</a:t>
                </a:r>
                <a:endParaRPr lang="zh-CN" altLang="en-US" sz="2800" b="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486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207" t="-1386" r="-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440138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3842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1048072" y="0"/>
                <a:ext cx="7772400" cy="936625"/>
              </a:xfrm>
            </p:spPr>
            <p:txBody>
              <a:bodyPr/>
              <a:lstStyle/>
              <a:p>
                <a:pPr defTabSz="755650" eaLnBrk="1" hangingPunct="1"/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b="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i="0" dirty="0"/>
                  <a:t>是极小完全集</a:t>
                </a:r>
              </a:p>
            </p:txBody>
          </p:sp>
        </mc:Choice>
        <mc:Fallback xmlns="">
          <p:sp>
            <p:nvSpPr>
              <p:cNvPr id="163842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48072" y="0"/>
                <a:ext cx="7772400" cy="936625"/>
              </a:xfrm>
              <a:blipFill>
                <a:blip r:embed="rId2"/>
                <a:stretch>
                  <a:fillRect b="-64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84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90225" y="1088467"/>
                <a:ext cx="8641084" cy="5441641"/>
              </a:xfrm>
            </p:spPr>
            <p:txBody>
              <a:bodyPr/>
              <a:lstStyle/>
              <a:p>
                <a:pPr marL="311150" indent="-311150" defTabSz="755650" ea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zh-CN" altLang="en-US" b="0" i="0" dirty="0">
                    <a:latin typeface="Times New Roman" panose="02020603050405020304" pitchFamily="18" charset="0"/>
                  </a:rPr>
                  <a:t>证明：</a:t>
                </a:r>
                <a:endParaRPr lang="en-US" altLang="zh-CN" b="0" i="0" dirty="0"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zh-CN" altLang="en-US" b="0" i="0" dirty="0">
                    <a:latin typeface="Times New Roman" panose="02020603050405020304" pitchFamily="18" charset="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∨¬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)=¬(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可由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定义。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</a:rPr>
                      <m:t>,∧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都可由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b="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定义，并且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,∧}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是完全集，所以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b="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也是完全集。</a:t>
                </a:r>
                <a:endParaRPr lang="en-US" altLang="zh-CN" b="0" i="0" dirty="0">
                  <a:latin typeface="Times New Roman" panose="02020603050405020304" pitchFamily="18" charset="0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defRPr/>
                </a:pPr>
                <a:r>
                  <a:rPr lang="zh-CN" altLang="en-US" b="0" i="0" dirty="0">
                    <a:latin typeface="Times New Roman" panose="02020603050405020304" pitchFamily="18" charset="0"/>
                  </a:rPr>
                  <a:t>证明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zh-CN" altLang="en-US" b="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不是完全集。取指派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。</a:t>
                </a:r>
              </a:p>
              <a:p>
                <a:pPr lvl="1" ea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defRPr/>
                </a:pPr>
                <a:r>
                  <a:rPr lang="zh-CN" altLang="en-US" sz="2800" b="0" i="0" dirty="0">
                    <a:latin typeface="Times New Roman" panose="02020603050405020304" pitchFamily="18" charset="0"/>
                  </a:rPr>
                  <a:t>任取由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zh-CN" altLang="en-US" sz="2800" b="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生成的仅出现命题变元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的公式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</a:t>
                </a:r>
              </a:p>
              <a:p>
                <a:pPr lvl="1" ea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defRPr/>
                </a:pP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，而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不能定义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。</a:t>
                </a:r>
              </a:p>
              <a:p>
                <a:pPr lvl="1" ea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defRPr/>
                </a:pPr>
                <a:r>
                  <a:rPr lang="zh-CN" altLang="en-US" sz="2800" b="0" i="0" dirty="0">
                    <a:latin typeface="Times New Roman" panose="02020603050405020304" pitchFamily="18" charset="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不能由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zh-CN" altLang="en-US" sz="2800" b="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定义。</a:t>
                </a:r>
              </a:p>
              <a:p>
                <a:pPr lvl="1" ea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defRPr/>
                </a:pP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zh-CN" altLang="en-US" sz="2800" b="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不是完全集。</a:t>
                </a:r>
              </a:p>
              <a:p>
                <a:pPr lvl="1" ea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defRPr/>
                </a:pP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800" b="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也不是完全集。</a:t>
                </a:r>
              </a:p>
              <a:p>
                <a:pPr ea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defRPr/>
                </a:pPr>
                <a:r>
                  <a:rPr lang="zh-CN" altLang="en-US" b="0" i="0" dirty="0">
                    <a:latin typeface="Times New Roman" panose="02020603050405020304" pitchFamily="18" charset="0"/>
                  </a:rPr>
                  <a:t>结论：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是极小完全集。</a:t>
                </a:r>
              </a:p>
              <a:p>
                <a:pPr marL="311150" indent="-311150" defTabSz="755650" eaLnBrk="1" hangingPunct="1"/>
                <a:endParaRPr lang="zh-CN" altLang="en-US" b="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384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0225" y="1088467"/>
                <a:ext cx="8641084" cy="5441641"/>
              </a:xfrm>
              <a:blipFill>
                <a:blip r:embed="rId3"/>
                <a:stretch>
                  <a:fillRect l="-1270" t="-1570" r="-565" b="-20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088417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3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i="0" dirty="0"/>
                  <a:t>与非</a:t>
                </a:r>
                <a:r>
                  <a:rPr lang="en-US" altLang="zh-CN" i="0" dirty="0"/>
                  <a:t>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altLang="zh-CN" i="0" dirty="0"/>
                  <a:t>)</a:t>
                </a:r>
                <a:r>
                  <a:rPr lang="zh-CN" altLang="en-US" i="0" dirty="0"/>
                  <a:t>、或非</a:t>
                </a:r>
                <a:r>
                  <a:rPr lang="en-US" altLang="zh-CN" i="0" dirty="0"/>
                  <a:t>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altLang="zh-CN" i="0" dirty="0"/>
                  <a:t>)</a:t>
                </a:r>
                <a:endParaRPr lang="zh-CN" altLang="en-US" i="0" dirty="0"/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537" t="-30682" b="-488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Group 46">
                <a:extLst>
                  <a:ext uri="{FF2B5EF4-FFF2-40B4-BE49-F238E27FC236}">
                    <a16:creationId xmlns:a16="http://schemas.microsoft.com/office/drawing/2014/main" id="{7F7F26CA-89C3-4B8D-ADFA-411E0281298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99215076"/>
                  </p:ext>
                </p:extLst>
              </p:nvPr>
            </p:nvGraphicFramePr>
            <p:xfrm>
              <a:off x="703263" y="1146106"/>
              <a:ext cx="7772400" cy="3150080"/>
            </p:xfrm>
            <a:graphic>
              <a:graphicData uri="http://schemas.openxmlformats.org/drawingml/2006/table">
                <a:tbl>
                  <a:tblPr/>
                  <a:tblGrid>
                    <a:gridCol w="1943100">
                      <a:extLst>
                        <a:ext uri="{9D8B030D-6E8A-4147-A177-3AD203B41FA5}">
                          <a16:colId xmlns:a16="http://schemas.microsoft.com/office/drawing/2014/main" val="462813410"/>
                        </a:ext>
                      </a:extLst>
                    </a:gridCol>
                    <a:gridCol w="1943100">
                      <a:extLst>
                        <a:ext uri="{9D8B030D-6E8A-4147-A177-3AD203B41FA5}">
                          <a16:colId xmlns:a16="http://schemas.microsoft.com/office/drawing/2014/main" val="959607100"/>
                        </a:ext>
                      </a:extLst>
                    </a:gridCol>
                    <a:gridCol w="1943100">
                      <a:extLst>
                        <a:ext uri="{9D8B030D-6E8A-4147-A177-3AD203B41FA5}">
                          <a16:colId xmlns:a16="http://schemas.microsoft.com/office/drawing/2014/main" val="3441628342"/>
                        </a:ext>
                      </a:extLst>
                    </a:gridCol>
                    <a:gridCol w="1943100">
                      <a:extLst>
                        <a:ext uri="{9D8B030D-6E8A-4147-A177-3AD203B41FA5}">
                          <a16:colId xmlns:a16="http://schemas.microsoft.com/office/drawing/2014/main" val="3139623562"/>
                        </a:ext>
                      </a:extLst>
                    </a:gridCol>
                  </a:tblGrid>
                  <a:tr h="552246"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3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kumimoji="0" lang="en-US" altLang="zh-CN" sz="3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0000" marR="90000" marT="46784" marB="46784" anchor="ctr" anchorCtr="1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3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kumimoji="0" lang="en-US" altLang="zh-CN" sz="3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0000" marR="90000" marT="46784" marB="46784" anchor="ctr" anchorCtr="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3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𝒑</m:t>
                                </m:r>
                                <m:r>
                                  <a:rPr kumimoji="0" lang="en-US" altLang="zh-CN" sz="3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↑</m:t>
                                </m:r>
                                <m:r>
                                  <a:rPr kumimoji="0" lang="en-US" altLang="zh-CN" sz="3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kumimoji="0" lang="en-US" altLang="zh-CN" sz="3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0000" marR="90000" marT="46784" marB="46784" anchor="ctr" anchorCtr="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3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𝒑</m:t>
                                </m:r>
                                <m:r>
                                  <a:rPr kumimoji="0" lang="en-US" altLang="zh-CN" sz="3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↓</m:t>
                                </m:r>
                                <m:r>
                                  <a:rPr kumimoji="0" lang="en-US" altLang="zh-CN" sz="3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kumimoji="0" lang="zh-CN" altLang="en-US" sz="3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0000" marR="90000" marT="46784" marB="46784" anchor="ctr" anchorCtr="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95518806"/>
                      </a:ext>
                    </a:extLst>
                  </a:tr>
                  <a:tr h="532480"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3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3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0000" marR="90000" marT="46784" marB="46784" anchor="ctr" anchorCtr="1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3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3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0000" marR="90000" marT="46784" marB="46784" anchor="ctr" anchorCtr="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3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3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0000" marR="90000" marT="46784" marB="46784" anchor="ctr" anchorCtr="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3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3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0000" marR="90000" marT="46784" marB="46784" anchor="ctr" anchorCtr="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8221903"/>
                      </a:ext>
                    </a:extLst>
                  </a:tr>
                  <a:tr h="532480"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3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3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0000" marR="90000" marT="46784" marB="46784" anchor="ctr" anchorCtr="1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3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3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0000" marR="90000" marT="46784" marB="46784" anchor="ctr" anchorCtr="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3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3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0000" marR="90000" marT="46784" marB="46784" anchor="ctr" anchorCtr="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3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3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0000" marR="90000" marT="46784" marB="46784" anchor="ctr" anchorCtr="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7939221"/>
                      </a:ext>
                    </a:extLst>
                  </a:tr>
                  <a:tr h="569703"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3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3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0000" marR="90000" marT="46784" marB="46784" anchor="ctr" anchorCtr="1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3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3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0000" marR="90000" marT="46784" marB="46784" anchor="ctr" anchorCtr="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3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3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0000" marR="90000" marT="46784" marB="46784" anchor="ctr" anchorCtr="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3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3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0000" marR="90000" marT="46784" marB="46784" anchor="ctr" anchorCtr="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42481419"/>
                      </a:ext>
                    </a:extLst>
                  </a:tr>
                  <a:tr h="532480"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3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3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0000" marR="90000" marT="46784" marB="46784" anchor="ctr" anchorCtr="1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3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3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0000" marR="90000" marT="46784" marB="46784" anchor="ctr" anchorCtr="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3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3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0000" marR="90000" marT="46784" marB="46784" anchor="ctr" anchorCtr="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3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3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90000" marR="90000" marT="46784" marB="46784" anchor="ctr" anchorCtr="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789131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Group 46">
                <a:extLst>
                  <a:ext uri="{FF2B5EF4-FFF2-40B4-BE49-F238E27FC236}">
                    <a16:creationId xmlns:a16="http://schemas.microsoft.com/office/drawing/2014/main" id="{7F7F26CA-89C3-4B8D-ADFA-411E0281298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99215076"/>
                  </p:ext>
                </p:extLst>
              </p:nvPr>
            </p:nvGraphicFramePr>
            <p:xfrm>
              <a:off x="703263" y="1146106"/>
              <a:ext cx="7772400" cy="3150080"/>
            </p:xfrm>
            <a:graphic>
              <a:graphicData uri="http://schemas.openxmlformats.org/drawingml/2006/table">
                <a:tbl>
                  <a:tblPr/>
                  <a:tblGrid>
                    <a:gridCol w="1943100">
                      <a:extLst>
                        <a:ext uri="{9D8B030D-6E8A-4147-A177-3AD203B41FA5}">
                          <a16:colId xmlns:a16="http://schemas.microsoft.com/office/drawing/2014/main" val="462813410"/>
                        </a:ext>
                      </a:extLst>
                    </a:gridCol>
                    <a:gridCol w="1943100">
                      <a:extLst>
                        <a:ext uri="{9D8B030D-6E8A-4147-A177-3AD203B41FA5}">
                          <a16:colId xmlns:a16="http://schemas.microsoft.com/office/drawing/2014/main" val="959607100"/>
                        </a:ext>
                      </a:extLst>
                    </a:gridCol>
                    <a:gridCol w="1943100">
                      <a:extLst>
                        <a:ext uri="{9D8B030D-6E8A-4147-A177-3AD203B41FA5}">
                          <a16:colId xmlns:a16="http://schemas.microsoft.com/office/drawing/2014/main" val="3441628342"/>
                        </a:ext>
                      </a:extLst>
                    </a:gridCol>
                    <a:gridCol w="1943100">
                      <a:extLst>
                        <a:ext uri="{9D8B030D-6E8A-4147-A177-3AD203B41FA5}">
                          <a16:colId xmlns:a16="http://schemas.microsoft.com/office/drawing/2014/main" val="3139623562"/>
                        </a:ext>
                      </a:extLst>
                    </a:gridCol>
                  </a:tblGrid>
                  <a:tr h="6300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0000" marR="90000" marT="46784" marB="46784" anchor="ctr" anchorCtr="1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627" t="-2913" r="-301567" b="-4067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0000" marR="90000" marT="46784" marB="46784" anchor="ctr" anchorCtr="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00627" t="-2913" r="-201567" b="-4067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0000" marR="90000" marT="46784" marB="46784" anchor="ctr" anchorCtr="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00627" t="-2913" r="-101567" b="-4067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0000" marR="90000" marT="46784" marB="46784" anchor="ctr" anchorCtr="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00627" t="-2913" r="-1567" b="-4067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5518806"/>
                      </a:ext>
                    </a:extLst>
                  </a:tr>
                  <a:tr h="6300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0000" marR="90000" marT="46784" marB="46784" anchor="ctr" anchorCtr="1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627" t="-101923" r="-301567" b="-3028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0000" marR="90000" marT="46784" marB="46784" anchor="ctr" anchorCtr="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00627" t="-101923" r="-201567" b="-3028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0000" marR="90000" marT="46784" marB="46784" anchor="ctr" anchorCtr="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00627" t="-101923" r="-101567" b="-3028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0000" marR="90000" marT="46784" marB="46784" anchor="ctr" anchorCtr="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00627" t="-101923" r="-1567" b="-3028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8221903"/>
                      </a:ext>
                    </a:extLst>
                  </a:tr>
                  <a:tr h="6300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0000" marR="90000" marT="46784" marB="46784" anchor="ctr" anchorCtr="1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627" t="-203883" r="-301567" b="-2058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0000" marR="90000" marT="46784" marB="46784" anchor="ctr" anchorCtr="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00627" t="-203883" r="-201567" b="-2058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0000" marR="90000" marT="46784" marB="46784" anchor="ctr" anchorCtr="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00627" t="-203883" r="-101567" b="-2058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0000" marR="90000" marT="46784" marB="46784" anchor="ctr" anchorCtr="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00627" t="-203883" r="-1567" b="-2058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7939221"/>
                      </a:ext>
                    </a:extLst>
                  </a:tr>
                  <a:tr h="6300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0000" marR="90000" marT="46784" marB="46784" anchor="ctr" anchorCtr="1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627" t="-300962" r="-301567" b="-10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0000" marR="90000" marT="46784" marB="46784" anchor="ctr" anchorCtr="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00627" t="-300962" r="-201567" b="-10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0000" marR="90000" marT="46784" marB="46784" anchor="ctr" anchorCtr="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00627" t="-300962" r="-101567" b="-10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0000" marR="90000" marT="46784" marB="46784" anchor="ctr" anchorCtr="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00627" t="-300962" r="-1567" b="-1038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42481419"/>
                      </a:ext>
                    </a:extLst>
                  </a:tr>
                  <a:tr h="6300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0000" marR="90000" marT="46784" marB="46784" anchor="ctr" anchorCtr="1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627" t="-404854" r="-301567" b="-48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0000" marR="90000" marT="46784" marB="46784" anchor="ctr" anchorCtr="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00627" t="-404854" r="-201567" b="-48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0000" marR="90000" marT="46784" marB="46784" anchor="ctr" anchorCtr="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00627" t="-404854" r="-101567" b="-48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0000" marR="90000" marT="46784" marB="46784" anchor="ctr" anchorCtr="1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00627" t="-404854" r="-1567" b="-48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891311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7">
                <a:extLst>
                  <a:ext uri="{FF2B5EF4-FFF2-40B4-BE49-F238E27FC236}">
                    <a16:creationId xmlns:a16="http://schemas.microsoft.com/office/drawing/2014/main" id="{981300B9-F1FC-4213-B4F9-23B4CABF7C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3263" y="4583113"/>
                <a:ext cx="7772400" cy="13938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342900" indent="-342900" algn="ctr" eaLnBrk="1" hangingPunct="1">
                  <a:lnSpc>
                    <a:spcPct val="90000"/>
                  </a:lnSpc>
                  <a:spcBef>
                    <a:spcPct val="25000"/>
                  </a:spcBef>
                  <a:spcAft>
                    <a:spcPct val="2000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14:m>
                  <m:oMath xmlns:m="http://schemas.openxmlformats.org/officeDocument/2006/math">
                    <m:r>
                      <a:rPr lang="en-US" altLang="zh-CN" sz="2800" b="1" i="1" u="none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+mj-cs"/>
                      </a:rPr>
                      <m:t>{↑}</m:t>
                    </m:r>
                  </m:oMath>
                </a14:m>
                <a:r>
                  <a:rPr lang="zh-CN" altLang="en-US" sz="2800" u="none" dirty="0">
                    <a:solidFill>
                      <a:schemeClr val="tx2"/>
                    </a:solidFill>
                    <a:ea typeface="黑体" panose="02010609060101010101" pitchFamily="49" charset="-122"/>
                    <a:cs typeface="+mj-cs"/>
                  </a:rPr>
                  <a:t>是完</a:t>
                </a:r>
                <a:r>
                  <a:rPr lang="zh-CN" altLang="en-US" sz="2800" dirty="0">
                    <a:solidFill>
                      <a:schemeClr val="tx2"/>
                    </a:solidFill>
                    <a:ea typeface="黑体" panose="02010609060101010101" pitchFamily="49" charset="-122"/>
                    <a:cs typeface="+mj-cs"/>
                  </a:rPr>
                  <a:t>全</a:t>
                </a:r>
                <a:r>
                  <a:rPr lang="zh-CN" altLang="en-US" sz="2800" u="none" dirty="0">
                    <a:solidFill>
                      <a:schemeClr val="tx2"/>
                    </a:solidFill>
                    <a:ea typeface="黑体" panose="02010609060101010101" pitchFamily="49" charset="-122"/>
                    <a:cs typeface="+mj-cs"/>
                  </a:rPr>
                  <a:t>集</a:t>
                </a:r>
              </a:p>
              <a:p>
                <a:pPr marL="342900" indent="-342900" algn="ctr" eaLnBrk="1" hangingPunct="1">
                  <a:lnSpc>
                    <a:spcPct val="90000"/>
                  </a:lnSpc>
                  <a:spcBef>
                    <a:spcPct val="25000"/>
                  </a:spcBef>
                  <a:spcAft>
                    <a:spcPct val="2000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14:m>
                  <m:oMath xmlns:m="http://schemas.openxmlformats.org/officeDocument/2006/math">
                    <m:r>
                      <a:rPr lang="en-US" altLang="zh-CN" sz="2800" b="1" i="1" u="none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  <a:cs typeface="+mj-cs"/>
                      </a:rPr>
                      <m:t>{↓}</m:t>
                    </m:r>
                  </m:oMath>
                </a14:m>
                <a:r>
                  <a:rPr lang="zh-CN" altLang="en-US" sz="2800" u="none" dirty="0">
                    <a:solidFill>
                      <a:schemeClr val="tx2"/>
                    </a:solidFill>
                    <a:ea typeface="黑体" panose="02010609060101010101" pitchFamily="49" charset="-122"/>
                    <a:cs typeface="+mj-cs"/>
                  </a:rPr>
                  <a:t>是完</a:t>
                </a:r>
                <a:r>
                  <a:rPr lang="zh-CN" altLang="en-US" sz="2800" dirty="0">
                    <a:solidFill>
                      <a:schemeClr val="tx2"/>
                    </a:solidFill>
                    <a:ea typeface="黑体" panose="02010609060101010101" pitchFamily="49" charset="-122"/>
                  </a:rPr>
                  <a:t>全</a:t>
                </a:r>
                <a:r>
                  <a:rPr lang="zh-CN" altLang="en-US" sz="2800" u="none" dirty="0">
                    <a:solidFill>
                      <a:schemeClr val="tx2"/>
                    </a:solidFill>
                    <a:ea typeface="黑体" panose="02010609060101010101" pitchFamily="49" charset="-122"/>
                    <a:cs typeface="+mj-cs"/>
                  </a:rPr>
                  <a:t>集</a:t>
                </a:r>
                <a:endParaRPr lang="en-US" altLang="zh-CN" sz="2800" u="none" dirty="0">
                  <a:solidFill>
                    <a:schemeClr val="tx2"/>
                  </a:solidFill>
                  <a:ea typeface="黑体" panose="02010609060101010101" pitchFamily="49" charset="-122"/>
                  <a:cs typeface="+mj-cs"/>
                </a:endParaRPr>
              </a:p>
            </p:txBody>
          </p:sp>
        </mc:Choice>
        <mc:Fallback xmlns="">
          <p:sp>
            <p:nvSpPr>
              <p:cNvPr id="5" name="Rectangle 47">
                <a:extLst>
                  <a:ext uri="{FF2B5EF4-FFF2-40B4-BE49-F238E27FC236}">
                    <a16:creationId xmlns:a16="http://schemas.microsoft.com/office/drawing/2014/main" id="{981300B9-F1FC-4213-B4F9-23B4CABF7C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3263" y="4583113"/>
                <a:ext cx="7772400" cy="1393825"/>
              </a:xfrm>
              <a:prstGeom prst="rect">
                <a:avLst/>
              </a:prstGeom>
              <a:blipFill>
                <a:blip r:embed="rId4"/>
                <a:stretch>
                  <a:fillRect t="-921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4267475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i="0" dirty="0"/>
              <a:t>命题逻辑公式语义</a:t>
            </a:r>
            <a:r>
              <a:rPr lang="zh-CN" altLang="en-US" i="0" dirty="0"/>
              <a:t>求值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131" name="内容占位符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76223" y="1206537"/>
                <a:ext cx="8589963" cy="476250"/>
              </a:xfrm>
            </p:spPr>
            <p:txBody>
              <a:bodyPr/>
              <a:lstStyle/>
              <a:p>
                <a:r>
                  <a:rPr lang="zh-CN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例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2.1.1</a:t>
                </a:r>
                <a:r>
                  <a:rPr lang="en-US" altLang="zh-CN" i="0" dirty="0"/>
                  <a:t> </a:t>
                </a:r>
                <a:r>
                  <a:rPr lang="zh-CN" altLang="zh-CN" b="0" i="0" dirty="0"/>
                  <a:t>求合式公式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𝒔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b="0" i="0" dirty="0"/>
                  <a:t>的真值。</a:t>
                </a:r>
                <a:endParaRPr lang="zh-CN" altLang="en-US" b="0" i="0" dirty="0"/>
              </a:p>
            </p:txBody>
          </p:sp>
        </mc:Choice>
        <mc:Fallback xmlns="">
          <p:sp>
            <p:nvSpPr>
              <p:cNvPr id="48131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223" y="1206537"/>
                <a:ext cx="8589963" cy="476250"/>
              </a:xfrm>
              <a:blipFill>
                <a:blip r:embed="rId3"/>
                <a:stretch>
                  <a:fillRect l="-1207" t="-26923" b="-371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1023160"/>
                  </p:ext>
                </p:extLst>
              </p:nvPr>
            </p:nvGraphicFramePr>
            <p:xfrm>
              <a:off x="526373" y="2046362"/>
              <a:ext cx="8089662" cy="243840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04483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4483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857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设</a:t>
                          </a:r>
                          <a:r>
                            <a:rPr lang="zh-CN" altLang="en-US" sz="2000" kern="100" dirty="0">
                              <a:effectLst/>
                            </a:rPr>
                            <a:t>指派</a:t>
                          </a:r>
                          <a:r>
                            <a:rPr lang="zh-CN" sz="2000" kern="100" dirty="0">
                              <a:effectLst/>
                            </a:rPr>
                            <a:t>函数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1" i="1" kern="10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1" kern="10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p>
                                  <m:r>
                                    <a:rPr lang="el-GR" sz="2000" b="1" i="1" kern="10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</m:sup>
                              </m:sSup>
                              <m:r>
                                <a:rPr lang="en-US" sz="2000" b="1" i="1" kern="100" dirty="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1" i="1" kern="100" dirty="0">
                                  <a:effectLst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000" b="1" i="1" kern="100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b="1" i="1" kern="10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1" kern="100" dirty="0" err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p>
                                  <m:r>
                                    <a:rPr lang="el-GR" sz="2000" b="1" i="1" kern="10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</m:sup>
                              </m:sSup>
                              <m:r>
                                <a:rPr lang="en-US" sz="2000" b="1" i="1" kern="100" dirty="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1" i="1" kern="100" dirty="0">
                                  <a:effectLst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000" b="1" i="1" kern="100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b="1" i="1" kern="10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1" kern="100" dirty="0" err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p>
                                  <m:r>
                                    <a:rPr lang="el-GR" sz="2000" b="1" i="1" kern="10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</m:sup>
                              </m:sSup>
                              <m:r>
                                <a:rPr lang="en-US" sz="2000" b="1" i="1" kern="100" dirty="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1" i="1" kern="100" dirty="0">
                                  <a:effectLst/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oMath>
                          </a14:m>
                          <a:endParaRPr 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设</a:t>
                          </a:r>
                          <a:r>
                            <a:rPr lang="zh-CN" altLang="en-US" sz="2000" kern="100" dirty="0">
                              <a:effectLst/>
                            </a:rPr>
                            <a:t>指派</a:t>
                          </a:r>
                          <a:r>
                            <a:rPr lang="zh-CN" sz="2000" kern="100" dirty="0">
                              <a:effectLst/>
                            </a:rPr>
                            <a:t>函数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b="1" i="1" kern="10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 i="1" kern="10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p>
                                  <m:r>
                                    <a:rPr lang="el-GR" altLang="zh-CN" sz="2000" b="1" i="1" kern="10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</m:sup>
                              </m:sSup>
                              <m:r>
                                <a:rPr lang="en-US" sz="2000" b="1" i="1" kern="100" dirty="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1" i="1" kern="100" dirty="0">
                                  <a:effectLst/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kern="100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000" b="1" i="1" kern="10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 i="1" kern="100" dirty="0" err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p>
                                  <m:r>
                                    <a:rPr lang="el-GR" altLang="zh-CN" sz="2000" b="1" i="1" kern="10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</m:sup>
                              </m:sSup>
                              <m:r>
                                <a:rPr lang="en-US" sz="2000" b="1" i="1" kern="100" dirty="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1" i="1" kern="100" dirty="0">
                                  <a:effectLst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sz="2000" b="1" i="1" kern="100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000" b="1" i="1" kern="10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 i="1" kern="100" dirty="0" err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p>
                                  <m:r>
                                    <a:rPr lang="el-GR" altLang="zh-CN" sz="2000" b="1" i="1" kern="10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</m:sup>
                              </m:sSup>
                              <m:r>
                                <a:rPr lang="en-US" sz="2000" b="1" i="1" kern="100" dirty="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1" i="1" kern="100" dirty="0">
                                  <a:effectLst/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oMath>
                          </a14:m>
                          <a:endParaRPr 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575"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→(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</a:endParaRPr>
                        </a:p>
                        <a:p>
                          <a:pPr algn="l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)→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</a:endParaRPr>
                        </a:p>
                        <a:p>
                          <a:pPr algn="l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)→(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)→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</a:endParaRPr>
                        </a:p>
                        <a:p>
                          <a:pPr algn="l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)→(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)→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</a:endParaRPr>
                        </a:p>
                        <a:p>
                          <a:pPr algn="l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CN" sz="2000" b="1" i="1" kern="1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 kern="1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l-GR" altLang="zh-CN" sz="2000" b="1" i="1" kern="1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sup>
                                </m:sSup>
                                <m:r>
                                  <a:rPr lang="en-US" sz="2000" b="1" i="1" kern="100" dirty="0">
                                    <a:effectLst/>
                                    <a:latin typeface="Cambria Math" panose="02040503050406030204" pitchFamily="18" charset="0"/>
                                  </a:rPr>
                                  <m:t>→(</m:t>
                                </m:r>
                                <m:sSup>
                                  <m:sSupPr>
                                    <m:ctrlPr>
                                      <a:rPr lang="en-US" altLang="zh-CN" sz="2000" b="1" i="1" kern="1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 kern="100" dirty="0" err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p>
                                    <m:r>
                                      <a:rPr lang="el-GR" altLang="zh-CN" sz="2000" b="1" i="1" kern="1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sup>
                                </m:sSup>
                                <m:r>
                                  <a:rPr lang="en-US" sz="2000" b="1" i="1" kern="100" dirty="0" err="1">
                                    <a:effectLst/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p>
                                  <m:sSupPr>
                                    <m:ctrlPr>
                                      <a:rPr lang="en-US" altLang="zh-CN" sz="2000" b="1" i="1" kern="1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 kern="100" dirty="0" err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l-GR" altLang="zh-CN" sz="2000" b="1" i="1" kern="1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sup>
                                </m:sSup>
                                <m:r>
                                  <a:rPr lang="en-US" sz="2000" b="1" i="1" kern="100" dirty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</a:endParaRPr>
                        </a:p>
                        <a:p>
                          <a:pPr algn="l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→(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</a:endParaRPr>
                        </a:p>
                        <a:p>
                          <a:pPr algn="l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→(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</a:endParaRP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)→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</a:endParaRP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)→(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)→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</a:endParaRP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CN" sz="2000" b="1" i="1" kern="1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 kern="1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el-GR" altLang="zh-CN" sz="2000" b="1" i="1" kern="1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sup>
                                </m:sSup>
                                <m:r>
                                  <a:rPr lang="en-US" sz="2000" b="1" i="1" kern="100" dirty="0">
                                    <a:effectLst/>
                                    <a:latin typeface="Cambria Math" panose="02040503050406030204" pitchFamily="18" charset="0"/>
                                  </a:rPr>
                                  <m:t>→(</m:t>
                                </m:r>
                                <m:sSup>
                                  <m:sSupPr>
                                    <m:ctrlPr>
                                      <a:rPr lang="en-US" altLang="zh-CN" sz="2000" b="1" i="1" kern="1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 kern="100" dirty="0" err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p>
                                    <m:r>
                                      <a:rPr lang="el-GR" altLang="zh-CN" sz="2000" b="1" i="1" kern="1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sup>
                                </m:sSup>
                                <m:r>
                                  <a:rPr lang="en-US" sz="2000" b="1" i="1" kern="100" dirty="0" err="1">
                                    <a:effectLst/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p>
                                  <m:sSupPr>
                                    <m:ctrlPr>
                                      <a:rPr lang="en-US" altLang="zh-CN" sz="2000" b="1" i="1" kern="1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 kern="100" dirty="0" err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l-GR" altLang="zh-CN" sz="2000" b="1" i="1" kern="1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sup>
                                </m:sSup>
                                <m:r>
                                  <a:rPr lang="en-US" sz="2000" b="1" i="1" kern="100" dirty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</a:endParaRP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→(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effectLst/>
                          </a:endParaRP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1023160"/>
                  </p:ext>
                </p:extLst>
              </p:nvPr>
            </p:nvGraphicFramePr>
            <p:xfrm>
              <a:off x="526373" y="2046362"/>
              <a:ext cx="8089662" cy="243840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04483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4483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151" t="-22000" r="-100301" b="-7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100151" t="-22000" r="-301" b="-7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1336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151" t="-17379" r="-100301" b="-11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100151" t="-17379" r="-301" b="-114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内容占位符 2"/>
          <p:cNvSpPr txBox="1">
            <a:spLocks noChangeArrowheads="1"/>
          </p:cNvSpPr>
          <p:nvPr/>
        </p:nvSpPr>
        <p:spPr bwMode="auto">
          <a:xfrm>
            <a:off x="526375" y="5589240"/>
            <a:ext cx="808966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ebdings" panose="05030102010509060703" pitchFamily="18" charset="2"/>
              <a:buChar char="="/>
              <a:defRPr kumimoji="1" sz="2800" baseline="0">
                <a:solidFill>
                  <a:schemeClr val="tx1"/>
                </a:solidFill>
                <a:latin typeface="微软雅黑" panose="020B0503020204020204" pitchFamily="34" charset="-122"/>
                <a:ea typeface="黑体" panose="020106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ebdings" panose="05030102010509060703" pitchFamily="18" charset="2"/>
              <a:buChar char="4"/>
              <a:defRPr kumimoji="1" sz="2400" baseline="0">
                <a:solidFill>
                  <a:schemeClr val="tx1"/>
                </a:solidFill>
                <a:latin typeface="微软雅黑" panose="020B0503020204020204" pitchFamily="34" charset="-122"/>
                <a:ea typeface="黑体" panose="02010609060101010101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ü"/>
              <a:defRPr kumimoji="1" sz="2000" baseline="0">
                <a:solidFill>
                  <a:schemeClr val="tx1"/>
                </a:solidFill>
                <a:latin typeface="微软雅黑" panose="020B0503020204020204" pitchFamily="34" charset="-122"/>
                <a:ea typeface="黑体" panose="02010609060101010101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1800" baseline="0">
                <a:solidFill>
                  <a:schemeClr val="tx1"/>
                </a:solidFill>
                <a:latin typeface="微软雅黑" panose="020B0503020204020204" pitchFamily="34" charset="-122"/>
                <a:ea typeface="黑体" panose="02010609060101010101" pitchFamily="49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kumimoji="1" sz="1600" baseline="0">
                <a:solidFill>
                  <a:schemeClr val="tx1"/>
                </a:solidFill>
                <a:latin typeface="微软雅黑" panose="020B0503020204020204" pitchFamily="34" charset="-122"/>
                <a:ea typeface="黑体" panose="02010609060101010101" pitchFamily="49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2400" u="none" kern="0" dirty="0">
                <a:solidFill>
                  <a:srgbClr val="C00000"/>
                </a:solidFill>
              </a:rPr>
              <a:t>在不同的指派情况下，同一个</a:t>
            </a:r>
            <a:r>
              <a:rPr lang="zh-CN" altLang="zh-CN" sz="2400" u="none" kern="0" dirty="0">
                <a:solidFill>
                  <a:srgbClr val="C00000"/>
                </a:solidFill>
              </a:rPr>
              <a:t>合式公式的真值</a:t>
            </a:r>
            <a:r>
              <a:rPr lang="zh-CN" altLang="en-US" sz="2400" u="none" kern="0" dirty="0">
                <a:solidFill>
                  <a:srgbClr val="C00000"/>
                </a:solidFill>
              </a:rPr>
              <a:t>可能不同</a:t>
            </a:r>
            <a:r>
              <a:rPr lang="zh-CN" altLang="zh-CN" sz="2400" u="none" kern="0" dirty="0">
                <a:solidFill>
                  <a:srgbClr val="C00000"/>
                </a:solidFill>
              </a:rPr>
              <a:t>。</a:t>
            </a:r>
            <a:endParaRPr lang="zh-CN" altLang="en-US" sz="2400" u="none" kern="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558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263650" y="188914"/>
            <a:ext cx="7772400" cy="553244"/>
          </a:xfrm>
        </p:spPr>
        <p:txBody>
          <a:bodyPr/>
          <a:lstStyle/>
          <a:p>
            <a:pPr eaLnBrk="1" hangingPunct="1"/>
            <a:r>
              <a:rPr lang="zh-CN" altLang="en-US" i="0" dirty="0"/>
              <a:t>简化计算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94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46336" y="1012726"/>
                <a:ext cx="8180428" cy="5442739"/>
              </a:xfrm>
            </p:spPr>
            <p:txBody>
              <a:bodyPr/>
              <a:lstStyle/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800" i="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例 </a:t>
                </a:r>
                <a:r>
                  <a:rPr lang="en-US" altLang="zh-CN" sz="2800" i="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2.1.2</a:t>
                </a:r>
                <a:r>
                  <a:rPr lang="zh-CN" altLang="en-US" sz="2800" i="0" dirty="0">
                    <a:latin typeface="+mj-ea"/>
                    <a:ea typeface="+mj-ea"/>
                    <a:sym typeface="Symbol" panose="05050102010706020507" pitchFamily="18" charset="2"/>
                  </a:rPr>
                  <a:t>：</a:t>
                </a:r>
                <a:r>
                  <a:rPr lang="zh-CN" altLang="en-US" sz="2800" b="0" i="0" dirty="0">
                    <a:sym typeface="Symbol" panose="05050102010706020507" pitchFamily="18" charset="2"/>
                  </a:rPr>
                  <a:t>求合式公式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zh-CN" altLang="en-US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)→¬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zh-CN" altLang="en-US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</m:oMath>
                </a14:m>
                <a:r>
                  <a:rPr lang="zh-CN" altLang="en-US" sz="2800" b="0" i="0" dirty="0"/>
                  <a:t>真值</a:t>
                </a:r>
                <a:endParaRPr lang="en-US" altLang="zh-CN" sz="2800" b="0" i="0" dirty="0"/>
              </a:p>
              <a:p>
                <a:pPr ea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zh-CN" altLang="en-US" sz="2800" b="0" i="0" dirty="0"/>
                  <a:t>设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p>
                        <m:r>
                          <a:rPr lang="en-US" altLang="zh-CN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𝝈</m:t>
                        </m:r>
                      </m:sup>
                    </m:sSup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800" b="0" i="0" dirty="0"/>
                  <a:t>或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p>
                        <m:r>
                          <a:rPr lang="en-US" altLang="zh-CN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𝝈</m:t>
                        </m:r>
                      </m:sup>
                    </m:sSup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sz="2800" i="0" dirty="0"/>
              </a:p>
              <a:p>
                <a:pPr marL="0" indent="0" ea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kern="100" dirty="0" smtClean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𝝈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¬</m:t>
                      </m:r>
                      <m:d>
                        <m:dPr>
                          <m:ctrlPr>
                            <a:rPr lang="en-US" altLang="zh-CN" sz="2800" b="1" i="1" kern="100" dirty="0"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dirty="0"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𝒑</m:t>
                          </m:r>
                          <m:r>
                            <a:rPr lang="en-US" altLang="zh-CN" sz="2800" b="1" i="1" dirty="0" smtClean="0"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∧</m:t>
                          </m:r>
                          <m:r>
                            <a:rPr lang="en-US" altLang="zh-CN" sz="2800" b="1" i="1" dirty="0">
                              <a:latin typeface="Cambria Math" panose="02040503050406030204" pitchFamily="18" charset="0"/>
                              <a:ea typeface="+mj-ea"/>
                              <a:cs typeface="Times New Roman" panose="020206030504050203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→¬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𝒑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∨¬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𝒒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i="0" dirty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 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¬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b="1" i="1" kern="100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𝝈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𝒑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)∧</m:t>
                      </m:r>
                      <m:r>
                        <a:rPr lang="en-US" altLang="zh-CN" b="1" i="1" kern="100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𝝈</m:t>
                      </m:r>
                      <m:r>
                        <a:rPr lang="en-US" altLang="zh-CN" b="1" i="1" kern="100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𝒒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))→¬</m:t>
                      </m:r>
                      <m:r>
                        <a:rPr lang="en-US" altLang="zh-CN" b="1" i="1" kern="100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𝝈</m:t>
                      </m:r>
                      <m:r>
                        <a:rPr lang="en-US" altLang="zh-CN" b="1" i="1" kern="100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𝒑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)∨¬</m:t>
                      </m:r>
                      <m:r>
                        <a:rPr lang="en-US" altLang="zh-CN" b="1" i="1" kern="100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𝝈</m:t>
                      </m:r>
                      <m:r>
                        <a:rPr lang="en-US" altLang="zh-CN" b="1" i="1" kern="100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𝒒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i="0" dirty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= 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¬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b="1" i="1" kern="100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𝝈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𝒑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)∧</m:t>
                      </m:r>
                      <m:r>
                        <a:rPr lang="en-US" altLang="zh-CN" b="1" i="1" kern="100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𝝈</m:t>
                      </m:r>
                      <m:r>
                        <a:rPr lang="en-US" altLang="zh-CN" b="1" i="1" kern="100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𝒒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</a:rPr>
                        <m:t>))→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𝟏</m:t>
                      </m:r>
                    </m:oMath>
                  </m:oMathPara>
                </a14:m>
                <a:endParaRPr lang="en-US" altLang="zh-CN" sz="2800" i="0" dirty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0" indent="0" ea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ea typeface="+mj-ea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𝟏</m:t>
                      </m:r>
                    </m:oMath>
                  </m:oMathPara>
                </a14:m>
                <a:endParaRPr lang="en-US" altLang="zh-CN" sz="2800" i="0" dirty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SzPct val="75000"/>
                </a:pPr>
                <a:r>
                  <a:rPr lang="zh-CN" altLang="en-US" b="0" i="0" dirty="0">
                    <a:latin typeface="+mj-ea"/>
                  </a:rPr>
                  <a:t>设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p>
                        <m:r>
                          <a:rPr lang="en-US" altLang="zh-CN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𝝈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b="0" i="0" dirty="0">
                    <a:latin typeface="+mj-ea"/>
                  </a:rPr>
                  <a:t>且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p>
                        <m:r>
                          <a:rPr lang="en-US" altLang="zh-CN" i="1" kern="10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𝝈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zh-CN" i="0" dirty="0">
                  <a:latin typeface="+mj-ea"/>
                </a:endParaRPr>
              </a:p>
              <a:p>
                <a:pPr marL="0" indent="0" ea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SzPct val="7500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𝝈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(¬(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𝒑</m:t>
                      </m:r>
                      <m:r>
                        <a:rPr lang="zh-CN" altLang="en-US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∧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𝒒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)→¬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𝒑</m:t>
                      </m:r>
                      <m:r>
                        <a:rPr lang="zh-CN" altLang="en-US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∨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¬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𝒒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SzPct val="7500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¬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𝝈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𝒑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 ∧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𝝈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(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𝒒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))</m:t>
                      </m:r>
                      <m:r>
                        <a:rPr lang="zh-CN" altLang="en-US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→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¬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𝝈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(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𝒑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zh-CN" altLang="en-US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∨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¬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𝝈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(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𝒒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SzPct val="7500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¬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zh-CN" altLang="en-US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→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𝟎</m:t>
                      </m:r>
                      <m:r>
                        <a:rPr lang="zh-CN" altLang="en-US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∨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𝟎</m:t>
                      </m:r>
                    </m:oMath>
                  </m:oMathPara>
                </a14:m>
                <a:endParaRPr lang="en-US" altLang="zh-CN" i="0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0" indent="0" eaLnBrk="1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SzPct val="7500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𝟏</m:t>
                      </m:r>
                    </m:oMath>
                  </m:oMathPara>
                </a14:m>
                <a:endParaRPr lang="en-US" altLang="zh-CN" sz="2800" i="0" dirty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80000"/>
                  </a:lnSpc>
                </a:pPr>
                <a:endParaRPr lang="zh-CN" altLang="en-US" sz="2800" i="0" dirty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294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46336" y="1012726"/>
                <a:ext cx="8180428" cy="5442739"/>
              </a:xfrm>
              <a:blipFill>
                <a:blip r:embed="rId2"/>
                <a:stretch>
                  <a:fillRect l="-1267" t="-14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5758330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/>
              <a:t>真值表</a:t>
            </a:r>
          </a:p>
        </p:txBody>
      </p:sp>
      <p:sp>
        <p:nvSpPr>
          <p:cNvPr id="174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zh-CN" b="0" i="0" dirty="0"/>
              <a:t>真值表由逻辑变量每种取值组合以及相对应的唯一值列表组成。</a:t>
            </a:r>
            <a:endParaRPr lang="en-US" altLang="zh-CN" b="0" i="0" dirty="0"/>
          </a:p>
          <a:p>
            <a:pPr lvl="1">
              <a:defRPr/>
            </a:pPr>
            <a:r>
              <a:rPr lang="zh-CN" altLang="zh-CN" b="0" i="0" dirty="0"/>
              <a:t>每个逻辑变量均有</a:t>
            </a:r>
            <a:r>
              <a:rPr lang="en-US" altLang="zh-CN" b="0" i="0" dirty="0"/>
              <a:t>0</a:t>
            </a:r>
            <a:r>
              <a:rPr lang="zh-CN" altLang="zh-CN" b="0" i="0" dirty="0"/>
              <a:t>、</a:t>
            </a:r>
            <a:r>
              <a:rPr lang="en-US" altLang="zh-CN" b="0" i="0" dirty="0"/>
              <a:t>1</a:t>
            </a:r>
            <a:r>
              <a:rPr lang="zh-CN" altLang="zh-CN" b="0" i="0" dirty="0"/>
              <a:t>两种取值</a:t>
            </a:r>
            <a:endParaRPr lang="en-US" altLang="zh-CN" b="0" i="0" dirty="0"/>
          </a:p>
          <a:p>
            <a:pPr lvl="1">
              <a:defRPr/>
            </a:pPr>
            <a:r>
              <a:rPr lang="zh-CN" altLang="zh-CN" b="0" i="0" dirty="0"/>
              <a:t>按二进制数递增方式排列起来</a:t>
            </a:r>
            <a:endParaRPr lang="en-US" altLang="zh-CN" b="0" i="0" dirty="0"/>
          </a:p>
          <a:p>
            <a:pPr lvl="1">
              <a:defRPr/>
            </a:pPr>
            <a:r>
              <a:rPr lang="zh-CN" altLang="en-US" b="0" i="0" dirty="0"/>
              <a:t>每个</a:t>
            </a:r>
            <a:r>
              <a:rPr lang="zh-CN" altLang="zh-CN" b="0" i="0" dirty="0"/>
              <a:t>逻辑</a:t>
            </a:r>
            <a:r>
              <a:rPr lang="zh-CN" altLang="en-US" b="0" i="0" dirty="0"/>
              <a:t>公式为一列</a:t>
            </a:r>
            <a:endParaRPr lang="zh-CN" altLang="zh-CN" b="0" i="0" dirty="0"/>
          </a:p>
          <a:p>
            <a:pPr lvl="1">
              <a:defRPr/>
            </a:pPr>
            <a:r>
              <a:rPr lang="zh-CN" altLang="zh-CN" b="0" i="0" dirty="0"/>
              <a:t>将对应的逻辑函数值写相应位置上</a:t>
            </a:r>
            <a:endParaRPr lang="en-US" altLang="zh-CN" b="0" i="0" dirty="0"/>
          </a:p>
          <a:p>
            <a:pPr>
              <a:defRPr/>
            </a:pPr>
            <a:r>
              <a:rPr lang="zh-CN" altLang="zh-CN" b="0" i="0" dirty="0"/>
              <a:t>真值表用来定义联结词</a:t>
            </a:r>
            <a:endParaRPr lang="en-US" altLang="zh-CN" b="0" i="0" dirty="0"/>
          </a:p>
          <a:p>
            <a:pPr>
              <a:defRPr/>
            </a:pPr>
            <a:r>
              <a:rPr lang="zh-CN" altLang="zh-CN" b="0" i="0" dirty="0"/>
              <a:t>真值表用来</a:t>
            </a:r>
            <a:r>
              <a:rPr lang="zh-CN" altLang="en-US" b="0" i="0" dirty="0"/>
              <a:t>验证合式公式</a:t>
            </a:r>
            <a:endParaRPr lang="en-US" altLang="zh-CN" b="0" i="0" dirty="0"/>
          </a:p>
          <a:p>
            <a:pPr>
              <a:defRPr/>
            </a:pPr>
            <a:endParaRPr lang="en-US" altLang="zh-CN" sz="2400" i="0" dirty="0"/>
          </a:p>
          <a:p>
            <a:pPr>
              <a:defRPr/>
            </a:pPr>
            <a:endParaRPr lang="en-US" altLang="zh-CN" i="0" dirty="0"/>
          </a:p>
          <a:p>
            <a:pPr marL="0" indent="0" algn="ctr" eaLnBrk="1" hangingPunct="1">
              <a:spcBef>
                <a:spcPts val="0"/>
              </a:spcBef>
              <a:spcAft>
                <a:spcPts val="480"/>
              </a:spcAft>
              <a:defRPr/>
            </a:pPr>
            <a:endParaRPr lang="en-US" altLang="zh-CN" i="0" kern="1200" dirty="0">
              <a:solidFill>
                <a:schemeClr val="accent2"/>
              </a:solidFill>
              <a:latin typeface="Times New Roman"/>
              <a:ea typeface="宋体"/>
            </a:endParaRPr>
          </a:p>
          <a:p>
            <a:pPr marL="0" indent="0" algn="ctr" eaLnBrk="1" hangingPunct="1">
              <a:spcBef>
                <a:spcPts val="0"/>
              </a:spcBef>
              <a:spcAft>
                <a:spcPts val="480"/>
              </a:spcAft>
              <a:defRPr/>
            </a:pPr>
            <a:endParaRPr lang="en-US" altLang="zh-CN" i="0" kern="1200" dirty="0">
              <a:solidFill>
                <a:schemeClr val="accent2"/>
              </a:solidFill>
              <a:latin typeface="Times New Roman"/>
              <a:ea typeface="宋体"/>
              <a:cs typeface="Times New Roman"/>
            </a:endParaRPr>
          </a:p>
          <a:p>
            <a:pPr marL="0" indent="0" algn="ctr" eaLnBrk="1" hangingPunct="1">
              <a:spcBef>
                <a:spcPts val="0"/>
              </a:spcBef>
              <a:spcAft>
                <a:spcPts val="480"/>
              </a:spcAft>
              <a:defRPr/>
            </a:pPr>
            <a:endParaRPr lang="en-US" altLang="zh-CN" i="0" kern="1200" dirty="0">
              <a:solidFill>
                <a:schemeClr val="accent2"/>
              </a:solidFill>
              <a:latin typeface="Times New Roman"/>
              <a:ea typeface="宋体"/>
              <a:cs typeface="Times New Roman"/>
            </a:endParaRPr>
          </a:p>
          <a:p>
            <a:pPr marL="0" indent="0" algn="ctr" eaLnBrk="1" hangingPunct="1">
              <a:spcBef>
                <a:spcPts val="0"/>
              </a:spcBef>
              <a:spcAft>
                <a:spcPts val="432"/>
              </a:spcAft>
              <a:defRPr/>
            </a:pPr>
            <a:endParaRPr lang="zh-CN" altLang="zh-CN" b="0" i="0" kern="1200" baseline="-25000" dirty="0"/>
          </a:p>
          <a:p>
            <a:pPr>
              <a:defRPr/>
            </a:pPr>
            <a:endParaRPr lang="zh-CN" altLang="en-US" i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7328887"/>
                  </p:ext>
                </p:extLst>
              </p:nvPr>
            </p:nvGraphicFramePr>
            <p:xfrm>
              <a:off x="5801900" y="1885950"/>
              <a:ext cx="2974975" cy="4207859"/>
            </p:xfrm>
            <a:graphic>
              <a:graphicData uri="http://schemas.openxmlformats.org/drawingml/2006/table">
                <a:tbl>
                  <a:tblPr/>
                  <a:tblGrid>
                    <a:gridCol w="4191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9528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9528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8265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8265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67859">
                    <a:tc gridSpan="5"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:r>
                            <a:rPr kumimoji="0" lang="zh-CN" altLang="en-US" sz="20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rPr>
                            <a:t>真值表</a:t>
                          </a:r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华文仿宋" panose="02010600040101010101" pitchFamily="2" charset="-122"/>
                            <a:ea typeface="华文仿宋" panose="02010600040101010101" pitchFamily="2" charset="-122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03"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华文仿宋" panose="0201060004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华文仿宋" panose="02010600040101010101" pitchFamily="2" charset="-122"/>
                                        <a:cs typeface="Times New Roman" panose="020206030504050203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华文仿宋" panose="02010600040101010101" pitchFamily="2" charset="-122"/>
                                        <a:cs typeface="Times New Roman" panose="020206030504050203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zh-CN" altLang="zh-CN" sz="1800" b="0" i="0" u="none" strike="noStrike" cap="none" normalizeH="0" baseline="-250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华文仿宋" panose="02010600040101010101" pitchFamily="2" charset="-122"/>
                            <a:ea typeface="华文仿宋" panose="02010600040101010101" pitchFamily="2" charset="-122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CN" sz="18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华文仿宋" panose="0201060004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18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华文仿宋" panose="02010600040101010101" pitchFamily="2" charset="-122"/>
                                        <a:cs typeface="Times New Roman" panose="020206030504050203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kumimoji="0" lang="en-US" altLang="zh-CN" sz="18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华文仿宋" panose="02010600040101010101" pitchFamily="2" charset="-122"/>
                                        <a:cs typeface="Times New Roman" panose="020206030504050203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zh-CN" altLang="zh-CN" sz="1600" b="0" i="0" u="none" strike="noStrike" cap="none" normalizeH="0" baseline="-250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华文仿宋" panose="02010600040101010101" pitchFamily="2" charset="-122"/>
                            <a:ea typeface="华文仿宋" panose="02010600040101010101" pitchFamily="2" charset="-122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03"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703"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5703"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65703"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65703"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65703"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65703"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65703"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7328887"/>
                  </p:ext>
                </p:extLst>
              </p:nvPr>
            </p:nvGraphicFramePr>
            <p:xfrm>
              <a:off x="5801900" y="1885950"/>
              <a:ext cx="2974975" cy="4207859"/>
            </p:xfrm>
            <a:graphic>
              <a:graphicData uri="http://schemas.openxmlformats.org/drawingml/2006/table">
                <a:tbl>
                  <a:tblPr/>
                  <a:tblGrid>
                    <a:gridCol w="4191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9528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9528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8265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8265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67865">
                    <a:tc gridSpan="5"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:r>
                            <a:rPr kumimoji="0" lang="zh-CN" altLang="en-US" sz="2000" b="1" i="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rPr>
                            <a:t>真值表</a:t>
                          </a:r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华文仿宋" panose="02010600040101010101" pitchFamily="2" charset="-122"/>
                            <a:ea typeface="华文仿宋" panose="02010600040101010101" pitchFamily="2" charset="-122"/>
                          </a:endParaRPr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2666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449" t="-98571" r="-611594" b="-8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07692" t="-98571" r="-549231" b="-8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07692" t="-98571" r="-449231" b="-8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37931" t="-98571" r="-101379" b="-80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37931" t="-98571" r="-1379" b="-80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2666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449" t="-195775" r="-611594" b="-6929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07692" t="-195775" r="-549231" b="-6929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07692" t="-195775" r="-449231" b="-6929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37931" t="-195775" r="-101379" b="-6929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37931" t="-195775" r="-1379" b="-6929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2666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449" t="-300000" r="-611594" b="-6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07692" t="-300000" r="-549231" b="-6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07692" t="-300000" r="-449231" b="-6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37931" t="-300000" r="-101379" b="-6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37931" t="-300000" r="-1379" b="-60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2666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449" t="-400000" r="-611594" b="-5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07692" t="-400000" r="-549231" b="-5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07692" t="-400000" r="-449231" b="-5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37931" t="-400000" r="-101379" b="-5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37931" t="-400000" r="-1379" b="-50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2666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449" t="-500000" r="-611594" b="-4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07692" t="-500000" r="-549231" b="-4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07692" t="-500000" r="-449231" b="-4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37931" t="-500000" r="-101379" b="-4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37931" t="-500000" r="-1379" b="-40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42666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449" t="-600000" r="-611594" b="-3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07692" t="-600000" r="-549231" b="-3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07692" t="-600000" r="-449231" b="-3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37931" t="-600000" r="-101379" b="-3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37931" t="-600000" r="-1379" b="-30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666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449" t="-700000" r="-611594" b="-2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07692" t="-700000" r="-549231" b="-2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07692" t="-700000" r="-449231" b="-2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37931" t="-700000" r="-101379" b="-2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37931" t="-700000" r="-1379" b="-20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42666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449" t="-800000" r="-611594" b="-1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07692" t="-800000" r="-549231" b="-1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07692" t="-800000" r="-449231" b="-1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37931" t="-800000" r="-101379" b="-1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37931" t="-800000" r="-1379" b="-10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42666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449" t="-900000" r="-611594" b="-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07692" t="-900000" r="-549231" b="-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07692" t="-900000" r="-449231" b="-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37931" t="-900000" r="-101379" b="-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693" marB="45693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37931" t="-900000" r="-1379" b="-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80901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标题 1"/>
          <p:cNvSpPr>
            <a:spLocks noGrp="1" noChangeArrowheads="1"/>
          </p:cNvSpPr>
          <p:nvPr>
            <p:ph type="title"/>
          </p:nvPr>
        </p:nvSpPr>
        <p:spPr>
          <a:xfrm>
            <a:off x="1055688" y="0"/>
            <a:ext cx="7772400" cy="936625"/>
          </a:xfrm>
        </p:spPr>
        <p:txBody>
          <a:bodyPr/>
          <a:lstStyle/>
          <a:p>
            <a:r>
              <a:rPr lang="zh-CN" altLang="zh-CN" i="0" dirty="0"/>
              <a:t>真值表求公式</a:t>
            </a:r>
            <a:r>
              <a:rPr lang="zh-CN" altLang="en-US" i="0" dirty="0"/>
              <a:t>真</a:t>
            </a:r>
            <a:r>
              <a:rPr lang="zh-CN" altLang="zh-CN" i="0" dirty="0"/>
              <a:t>值</a:t>
            </a:r>
            <a:endParaRPr lang="zh-CN" altLang="en-US" i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827" name="内容占位符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14325" y="1057347"/>
                <a:ext cx="8551863" cy="2248841"/>
              </a:xfrm>
            </p:spPr>
            <p:txBody>
              <a:bodyPr/>
              <a:lstStyle/>
              <a:p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例 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2.1.3</a:t>
                </a:r>
                <a:r>
                  <a:rPr lang="en-US" altLang="zh-CN" i="0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zh-CN" altLang="zh-CN" b="0" i="0" dirty="0"/>
                  <a:t>求公式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 </m:t>
                    </m:r>
                    <m:r>
                      <a:rPr lang="en-US" altLang="zh-CN" b="1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b="1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𝒓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 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𝒓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b="0" i="0" dirty="0"/>
                  <a:t>真</a:t>
                </a:r>
                <a:r>
                  <a:rPr lang="zh-CN" altLang="zh-CN" b="0" i="0" dirty="0"/>
                  <a:t>值</a:t>
                </a:r>
                <a:endParaRPr lang="en-US" altLang="zh-CN" b="0" i="0" dirty="0"/>
              </a:p>
              <a:p>
                <a:r>
                  <a:rPr lang="zh-CN" altLang="zh-CN" b="0" i="0" dirty="0"/>
                  <a:t>首先将公式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 </m:t>
                    </m:r>
                    <m:r>
                      <a:rPr lang="en-US" altLang="zh-CN" b="1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b="1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𝒓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 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𝒓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b="0" i="0" dirty="0"/>
                  <a:t>按公式产生结构逐次分解成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b="1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𝒓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 </m:t>
                    </m:r>
                    <m:r>
                      <a:rPr lang="en-US" altLang="zh-CN" b="1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b="1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𝒓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), 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b="1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,¬</m:t>
                    </m:r>
                    <m:r>
                      <a:rPr lang="en-US" altLang="zh-CN" b="1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𝒓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𝒓</m:t>
                    </m:r>
                  </m:oMath>
                </a14:m>
                <a:r>
                  <a:rPr lang="zh-CN" altLang="zh-CN" b="0" i="0" dirty="0"/>
                  <a:t>子公式，</a:t>
                </a:r>
                <a:r>
                  <a:rPr lang="zh-CN" altLang="en-US" b="0" i="0" dirty="0"/>
                  <a:t>而后</a:t>
                </a:r>
                <a:r>
                  <a:rPr lang="zh-CN" altLang="zh-CN" b="0" i="0" dirty="0"/>
                  <a:t>分别求其值，最后求得公式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 </m:t>
                    </m:r>
                    <m:r>
                      <a:rPr lang="en-US" altLang="zh-CN" b="1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b="1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𝒓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𝒓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b="0" i="0" dirty="0"/>
                  <a:t>真值。</a:t>
                </a:r>
                <a:endParaRPr lang="zh-CN" altLang="en-US" b="0" i="0" dirty="0"/>
              </a:p>
            </p:txBody>
          </p:sp>
        </mc:Choice>
        <mc:Fallback xmlns="">
          <p:sp>
            <p:nvSpPr>
              <p:cNvPr id="77827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5" y="1057347"/>
                <a:ext cx="8551863" cy="2248841"/>
              </a:xfrm>
              <a:blipFill>
                <a:blip r:embed="rId2"/>
                <a:stretch>
                  <a:fillRect l="-1284" t="-5420" b="-4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A05AFA14-D181-4FFB-80DC-77CF5DA749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1227391"/>
                  </p:ext>
                </p:extLst>
              </p:nvPr>
            </p:nvGraphicFramePr>
            <p:xfrm>
              <a:off x="470900" y="3390671"/>
              <a:ext cx="8238712" cy="152400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35091">
                      <a:extLst>
                        <a:ext uri="{9D8B030D-6E8A-4147-A177-3AD203B41FA5}">
                          <a16:colId xmlns:a16="http://schemas.microsoft.com/office/drawing/2014/main" val="2607423752"/>
                        </a:ext>
                      </a:extLst>
                    </a:gridCol>
                    <a:gridCol w="436740">
                      <a:extLst>
                        <a:ext uri="{9D8B030D-6E8A-4147-A177-3AD203B41FA5}">
                          <a16:colId xmlns:a16="http://schemas.microsoft.com/office/drawing/2014/main" val="271613825"/>
                        </a:ext>
                      </a:extLst>
                    </a:gridCol>
                    <a:gridCol w="848756">
                      <a:extLst>
                        <a:ext uri="{9D8B030D-6E8A-4147-A177-3AD203B41FA5}">
                          <a16:colId xmlns:a16="http://schemas.microsoft.com/office/drawing/2014/main" val="65466535"/>
                        </a:ext>
                      </a:extLst>
                    </a:gridCol>
                    <a:gridCol w="1209981">
                      <a:extLst>
                        <a:ext uri="{9D8B030D-6E8A-4147-A177-3AD203B41FA5}">
                          <a16:colId xmlns:a16="http://schemas.microsoft.com/office/drawing/2014/main" val="4181032268"/>
                        </a:ext>
                      </a:extLst>
                    </a:gridCol>
                    <a:gridCol w="818796">
                      <a:extLst>
                        <a:ext uri="{9D8B030D-6E8A-4147-A177-3AD203B41FA5}">
                          <a16:colId xmlns:a16="http://schemas.microsoft.com/office/drawing/2014/main" val="1384734748"/>
                        </a:ext>
                      </a:extLst>
                    </a:gridCol>
                    <a:gridCol w="615277">
                      <a:extLst>
                        <a:ext uri="{9D8B030D-6E8A-4147-A177-3AD203B41FA5}">
                          <a16:colId xmlns:a16="http://schemas.microsoft.com/office/drawing/2014/main" val="4197606441"/>
                        </a:ext>
                      </a:extLst>
                    </a:gridCol>
                    <a:gridCol w="1149629">
                      <a:extLst>
                        <a:ext uri="{9D8B030D-6E8A-4147-A177-3AD203B41FA5}">
                          <a16:colId xmlns:a16="http://schemas.microsoft.com/office/drawing/2014/main" val="4164775286"/>
                        </a:ext>
                      </a:extLst>
                    </a:gridCol>
                    <a:gridCol w="2724442">
                      <a:extLst>
                        <a:ext uri="{9D8B030D-6E8A-4147-A177-3AD203B41FA5}">
                          <a16:colId xmlns:a16="http://schemas.microsoft.com/office/drawing/2014/main" val="8160493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sz="2000" b="1" i="1" kern="100" dirty="0" err="1" smtClean="0">
                                    <a:effectLst/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∧</m:t>
                                </m:r>
                                <m:r>
                                  <a:rPr lang="en-US" sz="2000" b="1" i="1" kern="100" dirty="0" err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¬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 </m:t>
                                </m:r>
                                <m:r>
                                  <a:rPr lang="en-US" sz="2000" b="1" i="1" kern="100" dirty="0" err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sz="2000" b="1" i="1" kern="100" dirty="0" err="1" smtClean="0">
                                    <a:effectLst/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∧</m:t>
                                </m:r>
                                <m:r>
                                  <a:rPr lang="en-US" sz="2000" b="1" i="1" kern="100" dirty="0" err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sz="2000" b="1" i="1" kern="100" dirty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¬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¬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¬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∨¬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¬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 </m:t>
                                </m:r>
                                <m:r>
                                  <a:rPr lang="en-US" sz="2000" b="1" i="1" kern="100" dirty="0" err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sz="2000" b="1" i="1" kern="100" dirty="0" err="1" smtClean="0">
                                    <a:effectLst/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∧</m:t>
                                </m:r>
                                <m:r>
                                  <a:rPr lang="en-US" sz="2000" b="1" i="1" kern="100" dirty="0" err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sz="2000" b="1" i="1" kern="100" dirty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altLang="zh-CN" sz="20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↔</m:t>
                                </m:r>
                                <m:r>
                                  <a:rPr lang="en-US" sz="2000" b="1" i="1" kern="100" dirty="0">
                                    <a:effectLst/>
                                    <a:latin typeface="Cambria Math" panose="02040503050406030204" pitchFamily="18" charset="0"/>
                                  </a:rPr>
                                  <m:t>( 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¬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∨¬</m:t>
                                </m:r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sz="2000" b="1" i="1" kern="100" dirty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extLst>
                      <a:ext uri="{0D108BD9-81ED-4DB2-BD59-A6C34878D82A}">
                        <a16:rowId xmlns:a16="http://schemas.microsoft.com/office/drawing/2014/main" val="4001648307"/>
                      </a:ext>
                    </a:extLst>
                  </a:tr>
                  <a:tr h="23558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000" b="1" kern="1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000" b="1" kern="1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extLst>
                      <a:ext uri="{0D108BD9-81ED-4DB2-BD59-A6C34878D82A}">
                        <a16:rowId xmlns:a16="http://schemas.microsoft.com/office/drawing/2014/main" val="127646541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000" b="1" kern="1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000" b="1" kern="1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000" b="1" kern="1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extLst>
                      <a:ext uri="{0D108BD9-81ED-4DB2-BD59-A6C34878D82A}">
                        <a16:rowId xmlns:a16="http://schemas.microsoft.com/office/drawing/2014/main" val="94474620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000" b="1" kern="1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000" b="1" kern="1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000" b="1" kern="1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000" b="1" kern="1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000" b="1" kern="1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extLst>
                      <a:ext uri="{0D108BD9-81ED-4DB2-BD59-A6C34878D82A}">
                        <a16:rowId xmlns:a16="http://schemas.microsoft.com/office/drawing/2014/main" val="20500623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000" b="1" kern="1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000" b="1" kern="1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000" b="1" kern="1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000" b="1" kern="1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000" b="1" kern="1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000" b="1" kern="1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kern="10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sz="20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77" marR="68577" marT="0" marB="0"/>
                    </a:tc>
                    <a:extLst>
                      <a:ext uri="{0D108BD9-81ED-4DB2-BD59-A6C34878D82A}">
                        <a16:rowId xmlns:a16="http://schemas.microsoft.com/office/drawing/2014/main" val="18691857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A05AFA14-D181-4FFB-80DC-77CF5DA749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1227391"/>
                  </p:ext>
                </p:extLst>
              </p:nvPr>
            </p:nvGraphicFramePr>
            <p:xfrm>
              <a:off x="470900" y="3390671"/>
              <a:ext cx="8238712" cy="152400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35091">
                      <a:extLst>
                        <a:ext uri="{9D8B030D-6E8A-4147-A177-3AD203B41FA5}">
                          <a16:colId xmlns:a16="http://schemas.microsoft.com/office/drawing/2014/main" val="2607423752"/>
                        </a:ext>
                      </a:extLst>
                    </a:gridCol>
                    <a:gridCol w="436740">
                      <a:extLst>
                        <a:ext uri="{9D8B030D-6E8A-4147-A177-3AD203B41FA5}">
                          <a16:colId xmlns:a16="http://schemas.microsoft.com/office/drawing/2014/main" val="271613825"/>
                        </a:ext>
                      </a:extLst>
                    </a:gridCol>
                    <a:gridCol w="848756">
                      <a:extLst>
                        <a:ext uri="{9D8B030D-6E8A-4147-A177-3AD203B41FA5}">
                          <a16:colId xmlns:a16="http://schemas.microsoft.com/office/drawing/2014/main" val="65466535"/>
                        </a:ext>
                      </a:extLst>
                    </a:gridCol>
                    <a:gridCol w="1209981">
                      <a:extLst>
                        <a:ext uri="{9D8B030D-6E8A-4147-A177-3AD203B41FA5}">
                          <a16:colId xmlns:a16="http://schemas.microsoft.com/office/drawing/2014/main" val="4181032268"/>
                        </a:ext>
                      </a:extLst>
                    </a:gridCol>
                    <a:gridCol w="818796">
                      <a:extLst>
                        <a:ext uri="{9D8B030D-6E8A-4147-A177-3AD203B41FA5}">
                          <a16:colId xmlns:a16="http://schemas.microsoft.com/office/drawing/2014/main" val="1384734748"/>
                        </a:ext>
                      </a:extLst>
                    </a:gridCol>
                    <a:gridCol w="615277">
                      <a:extLst>
                        <a:ext uri="{9D8B030D-6E8A-4147-A177-3AD203B41FA5}">
                          <a16:colId xmlns:a16="http://schemas.microsoft.com/office/drawing/2014/main" val="4197606441"/>
                        </a:ext>
                      </a:extLst>
                    </a:gridCol>
                    <a:gridCol w="1149629">
                      <a:extLst>
                        <a:ext uri="{9D8B030D-6E8A-4147-A177-3AD203B41FA5}">
                          <a16:colId xmlns:a16="http://schemas.microsoft.com/office/drawing/2014/main" val="4164775286"/>
                        </a:ext>
                      </a:extLst>
                    </a:gridCol>
                    <a:gridCol w="2724442">
                      <a:extLst>
                        <a:ext uri="{9D8B030D-6E8A-4147-A177-3AD203B41FA5}">
                          <a16:colId xmlns:a16="http://schemas.microsoft.com/office/drawing/2014/main" val="81604939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1408" t="-2000" r="-1807042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100000" t="-2000" r="-1681944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103597" t="-2000" r="-771223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142211" t="-2000" r="-438693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359701" t="-2000" r="-551493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609901" t="-2000" r="-631683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379365" t="-2000" r="-237566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202685" t="-2000" r="-447" b="-4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164830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1408" t="-102000" r="-1807042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100000" t="-102000" r="-1681944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103597" t="-102000" r="-771223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142211" t="-102000" r="-438693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359701" t="-102000" r="-551493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609901" t="-102000" r="-631683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379365" t="-102000" r="-237566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202685" t="-102000" r="-447" b="-3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7646541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1408" t="-198039" r="-1807042" b="-2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100000" t="-198039" r="-1681944" b="-2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103597" t="-198039" r="-771223" b="-2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142211" t="-198039" r="-438693" b="-2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359701" t="-198039" r="-551493" b="-2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609901" t="-198039" r="-631683" b="-2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379365" t="-198039" r="-237566" b="-20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202685" t="-198039" r="-447" b="-2039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4474620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1408" t="-304000" r="-1807042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100000" t="-304000" r="-1681944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103597" t="-304000" r="-771223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142211" t="-304000" r="-438693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359701" t="-304000" r="-551493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609901" t="-304000" r="-631683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379365" t="-304000" r="-237566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202685" t="-304000" r="-447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00623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1408" t="-404000" r="-1807042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100000" t="-404000" r="-1681944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103597" t="-404000" r="-771223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142211" t="-404000" r="-438693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359701" t="-404000" r="-551493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609901" t="-404000" r="-631683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379365" t="-404000" r="-237566" b="-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77" marR="68577" marT="0" marB="0">
                        <a:blipFill>
                          <a:blip r:embed="rId3"/>
                          <a:stretch>
                            <a:fillRect l="-202685" t="-404000" r="-447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91857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9D16418-3FDF-48E3-942B-939185491768}"/>
              </a:ext>
            </a:extLst>
          </p:cNvPr>
          <p:cNvSpPr txBox="1">
            <a:spLocks/>
          </p:cNvSpPr>
          <p:nvPr/>
        </p:nvSpPr>
        <p:spPr bwMode="auto">
          <a:xfrm>
            <a:off x="276225" y="5110163"/>
            <a:ext cx="8589963" cy="1444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zh-CN"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真值表求合式公式逻辑值有容易、直观的优点。</a:t>
            </a:r>
            <a:endParaRPr lang="en-US" altLang="zh-CN" sz="28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defRPr/>
            </a:pPr>
            <a:r>
              <a:rPr lang="zh-CN" altLang="zh-CN"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当命题变量较多时</a:t>
            </a:r>
            <a:r>
              <a:rPr lang="zh-CN" altLang="en-US"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zh-CN"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命题变量真值有组合数大，公式复杂，难以计算</a:t>
            </a:r>
            <a:r>
              <a:rPr lang="zh-CN" altLang="en-US"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等</a:t>
            </a:r>
            <a:r>
              <a:rPr lang="zh-CN" altLang="zh-CN" sz="2800" b="0" dirty="0">
                <a:latin typeface="黑体" panose="02010609060101010101" pitchFamily="49" charset="-122"/>
                <a:ea typeface="黑体" panose="02010609060101010101" pitchFamily="49" charset="-122"/>
              </a:rPr>
              <a:t>缺点</a:t>
            </a:r>
            <a:r>
              <a:rPr lang="zh-CN" altLang="zh-CN" sz="2800" b="0" u="none" kern="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sz="2800" b="0" u="none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13968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0" dirty="0"/>
              <a:t>Python</a:t>
            </a:r>
            <a:r>
              <a:rPr lang="zh-CN" altLang="zh-CN" i="0" dirty="0"/>
              <a:t>程序</a:t>
            </a:r>
            <a:r>
              <a:rPr lang="zh-CN" altLang="en-US" i="0" dirty="0"/>
              <a:t>求真值表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812800" y="838200"/>
          <a:ext cx="7810500" cy="489108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713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7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6347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def print01(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truthtable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for tv in 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truthtable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if(tv):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print ("1"</a:t>
                      </a:r>
                      <a:r>
                        <a:rPr lang="zh-CN" alt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end = "  ")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else: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print ("0"</a:t>
                      </a:r>
                      <a:r>
                        <a:rPr lang="zh-CN" alt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end = "  ")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print("")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return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5261" marR="1526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 truthtable2(s):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w='Q  R  '+s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print("%</a:t>
                      </a:r>
                      <a:r>
                        <a:rPr lang="en-US" altLang="zh-CN" sz="20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r"%w</a:t>
                      </a:r>
                      <a:r>
                        <a:rPr lang="en-US" altLang="zh-CN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truth={True</a:t>
                      </a:r>
                      <a:r>
                        <a:rPr lang="zh-CN" alt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lang="en-US" altLang="zh-CN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False}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for Q in truth: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for R in truth: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f=eval(s)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t=[Q</a:t>
                      </a:r>
                      <a:r>
                        <a:rPr lang="zh-CN" alt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lang="en-US" altLang="zh-CN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R]+[f]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print01(t)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return</a:t>
                      </a:r>
                      <a:endParaRPr lang="zh-CN" altLang="zh-CN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5261" marR="15261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760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import 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dmath.logic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as 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dml</a:t>
                      </a:r>
                      <a:endParaRPr lang="en-US" altLang="zh-CN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s='(not(Q&amp;R))==((not Q)|(not R))'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ml.truthtable2(s)</a:t>
                      </a:r>
                      <a:endParaRPr lang="zh-CN" altLang="zh-CN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5261" marR="15261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'Q  R  (not(Q&amp;R))==((not Q)|(not R))'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0  0  1  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0  1  1  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1  0  1  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latin typeface="Times New Roman" panose="02020603050405020304" pitchFamily="18" charset="0"/>
                          <a:ea typeface="宋体"/>
                          <a:cs typeface="Times New Roman" panose="02020603050405020304" pitchFamily="18" charset="0"/>
                        </a:rPr>
                        <a:t>1  1  1 </a:t>
                      </a:r>
                      <a:endParaRPr lang="zh-CN" altLang="zh-CN" sz="2000" kern="100" dirty="0">
                        <a:latin typeface="Times New Roman" panose="02020603050405020304" pitchFamily="18" charset="0"/>
                        <a:ea typeface="宋体"/>
                        <a:cs typeface="Times New Roman" panose="02020603050405020304" pitchFamily="18" charset="0"/>
                      </a:endParaRPr>
                    </a:p>
                  </a:txBody>
                  <a:tcPr marL="15261" marR="15261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3099193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0" dirty="0"/>
              <a:t>Python</a:t>
            </a:r>
            <a:r>
              <a:rPr lang="zh-CN" altLang="zh-CN" i="0" dirty="0"/>
              <a:t>程序</a:t>
            </a:r>
            <a:r>
              <a:rPr lang="zh-CN" altLang="en-US" i="0" dirty="0"/>
              <a:t>求真值表（续）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198563" y="1074738"/>
          <a:ext cx="5122862" cy="33528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5122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27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def truthtable3(s):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w='P  Q  R  '+s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print("%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r"%w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truth={True</a:t>
                      </a:r>
                      <a:r>
                        <a:rPr lang="zh-CN" alt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False}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for P in truth: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for Q in truth: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for R in truth: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    f=eval(s)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    t=[P</a:t>
                      </a:r>
                      <a:r>
                        <a:rPr lang="zh-CN" alt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r>
                        <a:rPr lang="zh-CN" alt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R]+[f]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    print01(t)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return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5260" marR="1526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3468555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标题 1"/>
          <p:cNvSpPr>
            <a:spLocks noGrp="1" noChangeArrowheads="1"/>
          </p:cNvSpPr>
          <p:nvPr>
            <p:ph type="title"/>
          </p:nvPr>
        </p:nvSpPr>
        <p:spPr>
          <a:xfrm>
            <a:off x="1263650" y="188914"/>
            <a:ext cx="7772400" cy="616430"/>
          </a:xfrm>
        </p:spPr>
        <p:txBody>
          <a:bodyPr/>
          <a:lstStyle/>
          <a:p>
            <a:r>
              <a:rPr lang="en-US" altLang="zh-CN" i="0" dirty="0"/>
              <a:t>Python</a:t>
            </a:r>
            <a:r>
              <a:rPr lang="zh-CN" altLang="zh-CN" i="0" dirty="0"/>
              <a:t>程序</a:t>
            </a:r>
            <a:r>
              <a:rPr lang="zh-CN" altLang="en-US" i="0" dirty="0"/>
              <a:t>求真值表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17DC2452-7ED5-40A4-B0C6-00E4CFD458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2369236"/>
              </p:ext>
            </p:extLst>
          </p:nvPr>
        </p:nvGraphicFramePr>
        <p:xfrm>
          <a:off x="1105556" y="2126901"/>
          <a:ext cx="7132637" cy="42672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994171">
                  <a:extLst>
                    <a:ext uri="{9D8B030D-6E8A-4147-A177-3AD203B41FA5}">
                      <a16:colId xmlns:a16="http://schemas.microsoft.com/office/drawing/2014/main" val="3111969738"/>
                    </a:ext>
                  </a:extLst>
                </a:gridCol>
                <a:gridCol w="3138466">
                  <a:extLst>
                    <a:ext uri="{9D8B030D-6E8A-4147-A177-3AD203B41FA5}">
                      <a16:colId xmlns:a16="http://schemas.microsoft.com/office/drawing/2014/main" val="1114143559"/>
                    </a:ext>
                  </a:extLst>
                </a:gridCol>
              </a:tblGrid>
              <a:tr h="723748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def </a:t>
                      </a:r>
                      <a:r>
                        <a:rPr lang="en-US" sz="2000" kern="100" dirty="0" err="1">
                          <a:effectLst/>
                        </a:rPr>
                        <a:t>truthvalue</a:t>
                      </a:r>
                      <a:r>
                        <a:rPr lang="en-US" sz="2000" kern="100" dirty="0">
                          <a:effectLst/>
                        </a:rPr>
                        <a:t>( ):</a:t>
                      </a:r>
                      <a:endParaRPr lang="zh-CN" sz="2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  print("p  q  f0 f1 f2 f3 f4 f5")</a:t>
                      </a:r>
                      <a:endParaRPr lang="zh-CN" sz="2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  truth={</a:t>
                      </a:r>
                      <a:r>
                        <a:rPr lang="en-US" sz="2000" kern="100" dirty="0" err="1">
                          <a:effectLst/>
                        </a:rPr>
                        <a:t>True,False</a:t>
                      </a:r>
                      <a:r>
                        <a:rPr lang="en-US" sz="2000" kern="100" dirty="0">
                          <a:effectLst/>
                        </a:rPr>
                        <a:t>}</a:t>
                      </a:r>
                      <a:endParaRPr lang="zh-CN" sz="2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  tv=True</a:t>
                      </a:r>
                      <a:endParaRPr lang="zh-CN" sz="2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  for q in truth:</a:t>
                      </a:r>
                      <a:endParaRPr lang="zh-CN" sz="2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    for r in truth:</a:t>
                      </a:r>
                      <a:endParaRPr lang="zh-CN" sz="2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      f0=</a:t>
                      </a:r>
                      <a:r>
                        <a:rPr lang="en-US" sz="2000" kern="100" dirty="0" err="1">
                          <a:effectLst/>
                        </a:rPr>
                        <a:t>q&amp;r</a:t>
                      </a:r>
                      <a:endParaRPr lang="zh-CN" sz="2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      f1=(not f0)</a:t>
                      </a:r>
                      <a:endParaRPr lang="zh-CN" sz="2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      f2=(not q)</a:t>
                      </a:r>
                      <a:endParaRPr lang="zh-CN" sz="2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      f3=(not r)</a:t>
                      </a:r>
                      <a:endParaRPr lang="zh-CN" sz="2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      f4=f2|f3</a:t>
                      </a:r>
                      <a:endParaRPr lang="zh-CN" sz="2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      f5=((not f1)|f4)&amp;((not f4) | f1)</a:t>
                      </a:r>
                      <a:endParaRPr lang="zh-CN" sz="2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      print((q,r,f0,f1,f2,f3,f4,f5))</a:t>
                      </a:r>
                      <a:endParaRPr lang="zh-CN" sz="2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  return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5260" marR="1526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def main():</a:t>
                      </a:r>
                      <a:endParaRPr lang="zh-CN" sz="2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  </a:t>
                      </a:r>
                      <a:r>
                        <a:rPr lang="en-US" sz="2000" kern="100" dirty="0" err="1">
                          <a:effectLst/>
                        </a:rPr>
                        <a:t>truthvalue</a:t>
                      </a:r>
                      <a:r>
                        <a:rPr lang="en-US" sz="2000" kern="100" dirty="0">
                          <a:effectLst/>
                        </a:rPr>
                        <a:t>( )</a:t>
                      </a:r>
                      <a:endParaRPr lang="zh-CN" sz="2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  return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5260" marR="15260" marT="0" marB="0"/>
                </a:tc>
                <a:extLst>
                  <a:ext uri="{0D108BD9-81ED-4DB2-BD59-A6C34878D82A}">
                    <a16:rowId xmlns:a16="http://schemas.microsoft.com/office/drawing/2014/main" val="3172780386"/>
                  </a:ext>
                </a:extLst>
              </a:tr>
              <a:tr h="265374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main()</a:t>
                      </a:r>
                      <a:endParaRPr lang="zh-CN" sz="2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p  q  f0 f1 f2 f3 f4 f5</a:t>
                      </a:r>
                      <a:endParaRPr lang="zh-CN" sz="2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0  0  0  1  1  1  1  1  </a:t>
                      </a:r>
                      <a:endParaRPr lang="zh-CN" sz="2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0  1  0  1  1  0  1  1  </a:t>
                      </a:r>
                      <a:endParaRPr lang="zh-CN" sz="2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1  0  0  1  0  1  1  1  </a:t>
                      </a:r>
                      <a:endParaRPr lang="zh-CN" sz="2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1  1  1  0  0  0  0  1  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5260" marR="15260" marT="0" marB="0"/>
                </a:tc>
                <a:extLst>
                  <a:ext uri="{0D108BD9-81ED-4DB2-BD59-A6C34878D82A}">
                    <a16:rowId xmlns:a16="http://schemas.microsoft.com/office/drawing/2014/main" val="100878228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59A1141-54C5-43A5-AD53-66BD5476367C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76894" y="916088"/>
                <a:ext cx="8589963" cy="10916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20000"/>
                  </a:spcAft>
                  <a:buClr>
                    <a:srgbClr val="336699"/>
                  </a:buClr>
                  <a:buFont typeface="Wingdings" panose="05000000000000000000" pitchFamily="2" charset="2"/>
                  <a:buChar char="§"/>
                  <a:defRPr sz="26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Char char="•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Char char="–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Char char="»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anose="05000000000000000000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>
                  <a:defRPr/>
                </a:pPr>
                <a:r>
                  <a:rPr lang="zh-CN" altLang="zh-CN" sz="2800" b="0" u="none" kern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求公式</a:t>
                </a:r>
                <a14:m>
                  <m:oMath xmlns:m="http://schemas.openxmlformats.org/officeDocument/2006/math">
                    <m:r>
                      <a:rPr lang="en-US" altLang="zh-CN" sz="2800" b="1" i="1" u="none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u="none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 </m:t>
                    </m:r>
                    <m:r>
                      <a:rPr lang="en-US" altLang="zh-CN" sz="2800" b="1" i="1" u="none" kern="0" dirty="0" err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𝒑</m:t>
                    </m:r>
                    <m:r>
                      <a:rPr lang="en-US" altLang="zh-CN" sz="2800" b="1" i="1" u="none" kern="0" dirty="0" err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u="none" kern="0" dirty="0" err="1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sz="2800" b="1" i="1" u="none" kern="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en-US" altLang="zh-CN" sz="2800" b="1" i="1" u="none" kern="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( </m:t>
                    </m:r>
                    <m:r>
                      <a:rPr lang="en-US" altLang="zh-CN" sz="2800" b="1" i="1" u="none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u="none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𝒑</m:t>
                    </m:r>
                    <m:r>
                      <a:rPr lang="en-US" altLang="zh-CN" sz="2800" b="1" i="1" u="none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∨¬</m:t>
                    </m:r>
                    <m:r>
                      <a:rPr lang="en-US" altLang="zh-CN" sz="2800" b="1" i="1" u="none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sz="2800" b="1" i="1" u="none" kern="0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sz="2800" b="0" u="none" kern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值。</a:t>
                </a:r>
                <a:endParaRPr lang="en-US" altLang="zh-CN" sz="2800" b="0" u="none" kern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defRPr/>
                </a:pPr>
                <a:r>
                  <a:rPr lang="zh-CN" altLang="zh-CN" sz="2800" b="0" u="none" kern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设计</a:t>
                </a:r>
                <a:r>
                  <a:rPr lang="en-US" altLang="zh-CN" sz="2800" b="0" u="none" kern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Python</a:t>
                </a:r>
                <a:r>
                  <a:rPr lang="zh-CN" altLang="zh-CN" sz="2800" b="0" u="none" kern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程序实现真值表求值</a:t>
                </a:r>
                <a:endParaRPr lang="zh-CN" altLang="en-US" sz="2800" b="0" u="none" kern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A59A1141-54C5-43A5-AD53-66BD54763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6894" y="916088"/>
                <a:ext cx="8589963" cy="1091615"/>
              </a:xfrm>
              <a:prstGeom prst="rect">
                <a:avLst/>
              </a:prstGeom>
              <a:blipFill>
                <a:blip r:embed="rId2"/>
                <a:stretch>
                  <a:fillRect l="-1278" t="-10615" b="-1229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5118211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0" dirty="0"/>
              <a:t>Python</a:t>
            </a:r>
            <a:r>
              <a:rPr lang="zh-CN" altLang="zh-CN" i="0" dirty="0"/>
              <a:t>程序</a:t>
            </a:r>
            <a:r>
              <a:rPr lang="zh-CN" altLang="en-US" i="0" dirty="0"/>
              <a:t>赋值函数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659" name="内容占位符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76225" y="946150"/>
                <a:ext cx="8589963" cy="2283258"/>
              </a:xfrm>
            </p:spPr>
            <p:txBody>
              <a:bodyPr/>
              <a:lstStyle/>
              <a:p>
                <a:pPr>
                  <a:defRPr/>
                </a:pPr>
                <a:r>
                  <a:rPr lang="zh-CN" altLang="zh-CN" b="0" i="0" dirty="0"/>
                  <a:t>命题逻辑公式的语义都能够通过程序实现</a:t>
                </a:r>
                <a:endParaRPr lang="en-US" altLang="zh-CN" b="0" i="0" dirty="0"/>
              </a:p>
              <a:p>
                <a:pPr>
                  <a:defRPr/>
                </a:pPr>
                <a:r>
                  <a:rPr lang="zh-CN" altLang="zh-CN" b="0" i="0" dirty="0"/>
                  <a:t>设计</a:t>
                </a:r>
                <a:r>
                  <a:rPr lang="en-US" altLang="zh-CN" b="0" i="0" dirty="0"/>
                  <a:t>Python</a:t>
                </a:r>
                <a:r>
                  <a:rPr lang="zh-CN" altLang="zh-CN" b="0" i="0" dirty="0"/>
                  <a:t>程序求命题逻辑公式的真值。</a:t>
                </a:r>
                <a:endParaRPr lang="en-US" altLang="zh-CN" b="0" i="0" dirty="0"/>
              </a:p>
              <a:p>
                <a:pPr>
                  <a:defRPr/>
                </a:pPr>
                <a:r>
                  <a:rPr lang="en-US" altLang="zh-CN" b="0" i="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[Q</a:t>
                </a:r>
                <a:r>
                  <a:rPr lang="zh-CN" altLang="en-US" b="0" i="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b="0" i="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R]=[0</a:t>
                </a:r>
                <a:r>
                  <a:rPr lang="zh-CN" altLang="en-US" b="0" i="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b="0" i="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0]</a:t>
                </a:r>
                <a:r>
                  <a:rPr lang="zh-CN" altLang="en-US" b="0" i="0" kern="100" dirty="0"/>
                  <a:t>作为赋值。</a:t>
                </a:r>
                <a:endParaRPr lang="zh-CN" altLang="zh-CN" b="0" i="0" dirty="0"/>
              </a:p>
              <a:p>
                <a:pPr>
                  <a:defRPr/>
                </a:pPr>
                <a:r>
                  <a:rPr lang="zh-CN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例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2.1.2</a:t>
                </a:r>
                <a:r>
                  <a:rPr lang="en-US" altLang="zh-CN" b="0" i="0" dirty="0"/>
                  <a:t> </a:t>
                </a:r>
                <a:r>
                  <a:rPr lang="zh-CN" altLang="zh-CN" b="0" i="0" dirty="0"/>
                  <a:t>求</a:t>
                </a:r>
                <a14:m>
                  <m:oMath xmlns:m="http://schemas.openxmlformats.org/officeDocument/2006/math">
                    <m:r>
                      <a:rPr lang="pt-BR" altLang="zh-CN" b="1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(¬(</m:t>
                    </m:r>
                    <m:r>
                      <a:rPr lang="pt-BR" altLang="zh-CN" b="1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b="1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∧</m:t>
                    </m:r>
                    <m:r>
                      <a:rPr lang="pt-BR" altLang="zh-CN" b="1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b="1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))→((¬</m:t>
                    </m:r>
                    <m:r>
                      <a:rPr lang="pt-BR" altLang="zh-CN" b="1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b="1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)∨(¬</m:t>
                    </m:r>
                    <m:r>
                      <a:rPr lang="pt-BR" altLang="zh-CN" b="1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b="1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zh-CN" altLang="zh-CN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0659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225" y="946150"/>
                <a:ext cx="8589963" cy="2283258"/>
              </a:xfrm>
              <a:blipFill>
                <a:blip r:embed="rId2"/>
                <a:stretch>
                  <a:fillRect l="-1207" t="-4533" b="-42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5624949"/>
                  </p:ext>
                </p:extLst>
              </p:nvPr>
            </p:nvGraphicFramePr>
            <p:xfrm>
              <a:off x="642938" y="3229408"/>
              <a:ext cx="7980362" cy="3563938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18814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9222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04813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zh-CN" altLang="en-US" sz="2000" b="1" kern="100" dirty="0">
                              <a:effectLst/>
                            </a:rPr>
                            <a:t>赋值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kern="100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oMath>
                          </a14:m>
                          <a:endParaRPr lang="en-US" sz="2000" b="1" kern="100" dirty="0">
                            <a:effectLst/>
                          </a:endParaRPr>
                        </a:p>
                      </a:txBody>
                      <a:tcPr marL="68585" marR="68585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zh-CN" altLang="en-US" sz="2000" b="1" kern="100" dirty="0">
                              <a:effectLst/>
                            </a:rPr>
                            <a:t>真值表：任意赋值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kern="100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oMath>
                          </a14:m>
                          <a:endParaRPr lang="en-US" sz="2000" b="1" kern="100" dirty="0">
                            <a:effectLst/>
                          </a:endParaRPr>
                        </a:p>
                      </a:txBody>
                      <a:tcPr marL="68585" marR="68585" marT="0" marB="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219253">
                    <a:tc rowSpan="2"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s='(¬(Q∧R))→((¬Q)∨(¬R))'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s='(not(not(Q&amp;R)))|((not Q)|(not R))'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[Q,R]=[0,0]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tv1=eval(s)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[Q,R]=[1,0]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tv2=eval(s)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print(tv1)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print(tv2)</a:t>
                          </a:r>
                          <a:endParaRPr lang="en-US" altLang="zh-CN" sz="2000" b="0" kern="1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5" marR="68585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import </a:t>
                          </a:r>
                          <a:r>
                            <a:rPr lang="en-US" altLang="zh-CN" sz="2000" b="0" kern="1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dmath.logic</a:t>
                          </a:r>
                          <a:r>
                            <a:rPr lang="en-US" altLang="zh-CN" sz="2000" b="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as </a:t>
                          </a:r>
                          <a:r>
                            <a:rPr lang="en-US" altLang="zh-CN" sz="2000" b="0" kern="1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dml</a:t>
                          </a:r>
                          <a:endParaRPr lang="en-US" altLang="zh-CN" sz="2000" b="0" kern="1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s='((not(not(Q&amp;R)))|((not Q)|(not R)))'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dml.truthtable2(s)</a:t>
                          </a:r>
                        </a:p>
                      </a:txBody>
                      <a:tcPr marL="68585" marR="68585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219253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'Q  R  ((not(not(Q&amp;R)))|((not Q)|(not R)))'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0  0  1  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0  1  1  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1  0  1  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1  1  1 </a:t>
                          </a:r>
                        </a:p>
                      </a:txBody>
                      <a:tcPr marL="68585" marR="68585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820619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True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True</a:t>
                          </a:r>
                        </a:p>
                      </a:txBody>
                      <a:tcPr marL="68585" marR="68585" marT="0" marB="0"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5624949"/>
                  </p:ext>
                </p:extLst>
              </p:nvPr>
            </p:nvGraphicFramePr>
            <p:xfrm>
              <a:off x="642938" y="3229408"/>
              <a:ext cx="7980362" cy="3563938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18814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9222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0481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5" marR="68585" marT="0" marB="0">
                        <a:blipFill>
                          <a:blip r:embed="rId3"/>
                          <a:stretch>
                            <a:fillRect l="-146" t="-22000" r="-90975" b="-107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5" marR="68585" marT="0" marB="0">
                        <a:blipFill>
                          <a:blip r:embed="rId3"/>
                          <a:stretch>
                            <a:fillRect l="-110433" t="-22000" r="-321" b="-107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219253">
                    <a:tc rowSpan="2"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s='(¬(Q∧R))→((¬Q)∨(¬R))'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s='(not(not(Q&amp;R)))|((not Q)|(not R))'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[Q,R]=[0,0]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tv1=eval(s)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[Q,R]=[1,0]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tv2=eval(s)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print(tv1)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print(tv2)</a:t>
                          </a:r>
                          <a:endParaRPr lang="en-US" altLang="zh-CN" sz="2000" b="0" kern="1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5" marR="68585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import </a:t>
                          </a:r>
                          <a:r>
                            <a:rPr lang="en-US" altLang="zh-CN" sz="2000" b="0" kern="1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dmath.logic</a:t>
                          </a:r>
                          <a:r>
                            <a:rPr lang="en-US" altLang="zh-CN" sz="2000" b="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as </a:t>
                          </a:r>
                          <a:r>
                            <a:rPr lang="en-US" altLang="zh-CN" sz="2000" b="0" kern="1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dml</a:t>
                          </a:r>
                          <a:endParaRPr lang="en-US" altLang="zh-CN" sz="2000" b="0" kern="1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s='((not(not(Q&amp;R)))|((not Q)|(not R)))'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dml.truthtable2(s)</a:t>
                          </a:r>
                        </a:p>
                      </a:txBody>
                      <a:tcPr marL="68585" marR="68585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219253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'Q  R  ((not(not(Q&amp;R)))|((not Q)|(not R)))'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0  0  1  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0  1  1  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1  0  1  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1  1  1 </a:t>
                          </a:r>
                        </a:p>
                      </a:txBody>
                      <a:tcPr marL="68585" marR="68585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820619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True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000" b="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True</a:t>
                          </a:r>
                        </a:p>
                      </a:txBody>
                      <a:tcPr marL="68585" marR="68585" marT="0" marB="0"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65793459"/>
      </p:ext>
    </p:ext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主要内容</a:t>
            </a:r>
          </a:p>
        </p:txBody>
      </p:sp>
      <p:sp>
        <p:nvSpPr>
          <p:cNvPr id="18435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i="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</a:t>
            </a:r>
            <a:r>
              <a:rPr lang="zh-CN" altLang="en-US" i="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命题合式公式语义 </a:t>
            </a:r>
            <a:endParaRPr lang="en-US" altLang="zh-CN" i="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</a:t>
            </a:r>
            <a:r>
              <a:rPr lang="zh-CN" altLang="en-US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推论式与等价式的语义</a:t>
            </a:r>
            <a:endParaRPr lang="en-US" altLang="zh-CN" i="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2.3 </a:t>
            </a:r>
            <a:r>
              <a:rPr lang="zh-CN" alt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变换合式公式的语义</a:t>
            </a:r>
            <a:endParaRPr lang="en-US" altLang="zh-CN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2.4 </a:t>
            </a:r>
            <a:r>
              <a:rPr lang="zh-CN" alt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命题公式范式</a:t>
            </a:r>
            <a:endParaRPr lang="en-US" altLang="zh-CN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2.5 </a:t>
            </a:r>
            <a:r>
              <a:rPr lang="zh-CN" alt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等式演算</a:t>
            </a:r>
            <a:endParaRPr lang="en-US" altLang="zh-CN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2.6 </a:t>
            </a:r>
            <a:r>
              <a:rPr lang="zh-CN" alt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完全集</a:t>
            </a:r>
            <a:endParaRPr lang="en-US" altLang="zh-CN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i="0" dirty="0"/>
          </a:p>
          <a:p>
            <a:endParaRPr lang="en-US" altLang="zh-CN" i="0" dirty="0"/>
          </a:p>
        </p:txBody>
      </p:sp>
    </p:spTree>
    <p:extLst>
      <p:ext uri="{BB962C8B-B14F-4D97-AF65-F5344CB8AC3E}">
        <p14:creationId xmlns:p14="http://schemas.microsoft.com/office/powerpoint/2010/main" val="1107961380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主要内容</a:t>
            </a:r>
          </a:p>
        </p:txBody>
      </p:sp>
      <p:sp>
        <p:nvSpPr>
          <p:cNvPr id="18435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i="0" kern="1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</a:t>
            </a:r>
            <a:r>
              <a:rPr lang="zh-CN" altLang="en-US" i="0" kern="1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命题合式公式语义 </a:t>
            </a:r>
            <a:endParaRPr lang="en-US" altLang="zh-CN" i="0" kern="1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 </a:t>
            </a:r>
            <a:r>
              <a:rPr lang="zh-CN" alt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推论式与等价式的语义</a:t>
            </a:r>
            <a:endParaRPr lang="en-US" altLang="zh-CN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2.3 </a:t>
            </a:r>
            <a:r>
              <a:rPr lang="zh-CN" alt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变换合式公式的语义</a:t>
            </a:r>
            <a:endParaRPr lang="en-US" altLang="zh-CN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2.4 </a:t>
            </a:r>
            <a:r>
              <a:rPr lang="zh-CN" alt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命题公式范式</a:t>
            </a:r>
            <a:endParaRPr lang="en-US" altLang="zh-CN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2.5 </a:t>
            </a:r>
            <a:r>
              <a:rPr lang="zh-CN" alt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等式演算</a:t>
            </a:r>
            <a:endParaRPr lang="en-US" altLang="zh-CN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2.6 </a:t>
            </a:r>
            <a:r>
              <a:rPr lang="zh-CN" alt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完全集</a:t>
            </a:r>
            <a:endParaRPr lang="en-US" altLang="zh-CN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i="0" dirty="0"/>
          </a:p>
          <a:p>
            <a:endParaRPr lang="en-US" altLang="zh-CN" i="0" dirty="0"/>
          </a:p>
        </p:txBody>
      </p:sp>
    </p:spTree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755650" eaLnBrk="1" hangingPunct="1"/>
            <a:r>
              <a:rPr lang="zh-CN" altLang="en-US" i="0"/>
              <a:t>逻辑推论 </a:t>
            </a:r>
            <a:r>
              <a:rPr lang="en-US" altLang="zh-CN" i="0">
                <a:latin typeface="Arial" panose="020B0604020202020204" pitchFamily="34" charset="0"/>
              </a:rPr>
              <a:t>— </a:t>
            </a:r>
            <a:r>
              <a:rPr lang="zh-CN" altLang="en-US" i="0"/>
              <a:t>从三段论看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42122" name="Group 4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2923706"/>
                  </p:ext>
                </p:extLst>
              </p:nvPr>
            </p:nvGraphicFramePr>
            <p:xfrm>
              <a:off x="965200" y="3944938"/>
              <a:ext cx="7607300" cy="2301240"/>
            </p:xfrm>
            <a:graphic>
              <a:graphicData uri="http://schemas.openxmlformats.org/drawingml/2006/table">
                <a:tbl>
                  <a:tblPr/>
                  <a:tblGrid>
                    <a:gridCol w="67151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9691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35108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87166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01612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50850"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𝑹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kumimoji="0" lang="en-US" altLang="zh-CN" sz="22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𝑸</m:t>
                                </m:r>
                                <m:r>
                                  <a:rPr kumimoji="0" lang="zh-CN" altLang="en-US" sz="2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sym typeface="Symbol" panose="05050102010706020507" pitchFamily="18" charset="2"/>
                                  </a:rPr>
                                  <m:t>→</m:t>
                                </m:r>
                                <m:r>
                                  <a:rPr kumimoji="0" lang="en-US" altLang="zh-CN" sz="2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𝑹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𝑹</m:t>
                                </m:r>
                              </m:oMath>
                            </m:oMathPara>
                          </a14:m>
                          <a:endParaRPr kumimoji="0" lang="en-US" altLang="zh-CN" sz="22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2438"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50850"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FF010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10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FF010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10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FF010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FF010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52438"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50850"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42122" name="Group 4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2923706"/>
                  </p:ext>
                </p:extLst>
              </p:nvPr>
            </p:nvGraphicFramePr>
            <p:xfrm>
              <a:off x="965200" y="3944938"/>
              <a:ext cx="7607300" cy="2301240"/>
            </p:xfrm>
            <a:graphic>
              <a:graphicData uri="http://schemas.openxmlformats.org/drawingml/2006/table">
                <a:tbl>
                  <a:tblPr/>
                  <a:tblGrid>
                    <a:gridCol w="67151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9691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35108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87166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01612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602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727" t="-3947" r="-1039091" b="-4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98261" t="-3947" r="-893913" b="-4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59067" t="-3947" r="-166321" b="-4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00000" t="-3947" r="-109121" b="-4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78248" t="-3947" r="-1208" b="-403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602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727" t="-105333" r="-1039091" b="-30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98261" t="-105333" r="-893913" b="-30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59067" t="-105333" r="-166321" b="-30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00000" t="-105333" r="-109121" b="-30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78248" t="-105333" r="-1208" b="-30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602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727" t="-202632" r="-1039091" b="-2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98261" t="-202632" r="-893913" b="-2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59067" t="-202632" r="-166321" b="-2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00000" t="-202632" r="-109121" b="-2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78248" t="-202632" r="-1208" b="-2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602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727" t="-306667" r="-1039091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98261" t="-306667" r="-893913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59067" t="-306667" r="-166321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00000" t="-306667" r="-109121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78248" t="-306667" r="-1208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602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727" t="-401316" r="-1039091" b="-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98261" t="-401316" r="-893913" b="-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59067" t="-401316" r="-166321" b="-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00000" t="-401316" r="-109121" b="-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78248" t="-401316" r="-1208" b="-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289" name="Rectangle 41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76225" y="963613"/>
                <a:ext cx="7772400" cy="2855912"/>
              </a:xfrm>
            </p:spPr>
            <p:txBody>
              <a:bodyPr lIns="84138" tIns="41275" rIns="84138" bIns="41275"/>
              <a:lstStyle/>
              <a:p>
                <a:pPr marL="311150" indent="-311150" defTabSz="755650" eaLnBrk="1" hangingPunct="1">
                  <a:lnSpc>
                    <a:spcPct val="80000"/>
                  </a:lnSpc>
                </a:pPr>
                <a:r>
                  <a:rPr lang="zh-CN" altLang="en-US" sz="2800" b="0" i="0" dirty="0">
                    <a:solidFill>
                      <a:srgbClr val="C00000"/>
                    </a:solidFill>
                  </a:rPr>
                  <a:t>公式取值，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 </m:t>
                    </m:r>
                  </m:oMath>
                </a14:m>
                <a:r>
                  <a:rPr lang="en-US" altLang="zh-CN" sz="2800" i="0" dirty="0">
                    <a:solidFill>
                      <a:srgbClr val="C00000"/>
                    </a:solidFill>
                  </a:rPr>
                  <a:t>?</a:t>
                </a:r>
              </a:p>
              <a:p>
                <a:pPr marL="674688" lvl="1" indent="-249238" defTabSz="755650" eaLnBrk="1" hangingPunct="1">
                  <a:lnSpc>
                    <a:spcPct val="80000"/>
                  </a:lnSpc>
                </a:pPr>
                <a:r>
                  <a:rPr lang="zh-CN" altLang="en-US" sz="2800" b="0" i="0" dirty="0"/>
                  <a:t>任意赋值函数为真</a:t>
                </a:r>
              </a:p>
              <a:p>
                <a:pPr marL="674688" lvl="1" indent="-249238" defTabSz="755650" eaLnBrk="1" hangingPunct="1">
                  <a:lnSpc>
                    <a:spcPct val="80000"/>
                  </a:lnSpc>
                </a:pPr>
                <a:r>
                  <a:rPr lang="zh-CN" altLang="en-US" sz="2800" b="0" i="0" dirty="0"/>
                  <a:t>任意赋值函数为假</a:t>
                </a:r>
              </a:p>
              <a:p>
                <a:pPr marL="674688" lvl="1" indent="-249238" defTabSz="755650" eaLnBrk="1" hangingPunct="1">
                  <a:lnSpc>
                    <a:spcPct val="80000"/>
                  </a:lnSpc>
                </a:pPr>
                <a:r>
                  <a:rPr lang="zh-CN" altLang="en-US" sz="2800" b="0" i="0" dirty="0"/>
                  <a:t>有的赋值函数为真，有的赋值函数为假</a:t>
                </a:r>
              </a:p>
              <a:p>
                <a:pPr marL="311150" indent="-311150" defTabSz="755650" eaLnBrk="1" hangingPunct="1">
                  <a:lnSpc>
                    <a:spcPct val="80000"/>
                  </a:lnSpc>
                </a:pPr>
                <a:r>
                  <a:rPr lang="zh-CN" altLang="en-US" sz="2800" b="0" i="0" dirty="0">
                    <a:solidFill>
                      <a:srgbClr val="C00000"/>
                    </a:solidFill>
                  </a:rPr>
                  <a:t>可满足的公式之间的关系？</a:t>
                </a:r>
              </a:p>
              <a:p>
                <a:pPr marL="674688" lvl="1" indent="-249238" defTabSz="755650" eaLnBrk="1" hangingPunct="1">
                  <a:lnSpc>
                    <a:spcPct val="80000"/>
                  </a:lnSpc>
                </a:pPr>
                <a:r>
                  <a:rPr lang="zh-CN" altLang="en-US" sz="2800" b="0" i="0" dirty="0"/>
                  <a:t>当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zh-CN" altLang="en-US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en-US" sz="28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en-US" sz="28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)=??</m:t>
                    </m:r>
                  </m:oMath>
                </a14:m>
                <a:endParaRPr lang="en-US" altLang="zh-CN" sz="2800" i="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3289" name="Rectangle 4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76225" y="963613"/>
                <a:ext cx="7772400" cy="2855912"/>
              </a:xfrm>
              <a:blipFill>
                <a:blip r:embed="rId4"/>
                <a:stretch>
                  <a:fillRect l="-1412" t="-5757" b="-63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755650" eaLnBrk="1" hangingPunct="1"/>
            <a:r>
              <a:rPr lang="zh-CN" altLang="en-US" i="0"/>
              <a:t>逻辑推论 </a:t>
            </a:r>
            <a:r>
              <a:rPr lang="en-US" altLang="zh-CN" i="0">
                <a:latin typeface="Arial" panose="020B0604020202020204" pitchFamily="34" charset="0"/>
              </a:rPr>
              <a:t>— </a:t>
            </a:r>
            <a:r>
              <a:rPr lang="zh-CN" altLang="en-US" i="0"/>
              <a:t>从传递律看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43182" name="Group 7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9900116"/>
                  </p:ext>
                </p:extLst>
              </p:nvPr>
            </p:nvGraphicFramePr>
            <p:xfrm>
              <a:off x="376237" y="1633607"/>
              <a:ext cx="8391525" cy="4444110"/>
            </p:xfrm>
            <a:graphic>
              <a:graphicData uri="http://schemas.openxmlformats.org/drawingml/2006/table">
                <a:tbl>
                  <a:tblPr/>
                  <a:tblGrid>
                    <a:gridCol w="67151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9691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8422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35108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87166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201612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420688"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𝑺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𝑸</m:t>
                                </m:r>
                                <m:r>
                                  <a:rPr kumimoji="0" lang="zh-CN" altLang="en-US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→</m:t>
                                </m:r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  <m:r>
                                  <a:rPr kumimoji="0" lang="zh-CN" altLang="en-US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→</m:t>
                                </m:r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𝑺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𝑸</m:t>
                                </m:r>
                                <m:r>
                                  <a:rPr kumimoji="0" lang="zh-CN" altLang="en-US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→</m:t>
                                </m:r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𝑺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20688"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20688"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20688"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FF010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10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FF010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FF010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FF010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FF010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20688"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20688"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420688"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FF010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FF010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FF010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10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FF010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rgbClr val="FF010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20688"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420688"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43182" name="Group 7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9900116"/>
                  </p:ext>
                </p:extLst>
              </p:nvPr>
            </p:nvGraphicFramePr>
            <p:xfrm>
              <a:off x="376237" y="1633607"/>
              <a:ext cx="8391525" cy="4444110"/>
            </p:xfrm>
            <a:graphic>
              <a:graphicData uri="http://schemas.openxmlformats.org/drawingml/2006/table">
                <a:tbl>
                  <a:tblPr/>
                  <a:tblGrid>
                    <a:gridCol w="67151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9691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8422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35108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87166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201612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49379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818" t="-2469" r="-1156364" b="-8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97391" t="-2469" r="-1006087" b="-8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77344" t="-2469" r="-803906" b="-8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91731" t="-2469" r="-165891" b="-8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41694" t="-2469" r="-109121" b="-8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316918" t="-2469" r="-1208" b="-8074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9379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818" t="-102469" r="-1156364" b="-7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97391" t="-102469" r="-1006087" b="-7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77344" t="-102469" r="-803906" b="-7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91731" t="-102469" r="-165891" b="-7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41694" t="-102469" r="-109121" b="-7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316918" t="-102469" r="-1208" b="-7074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9379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818" t="-200000" r="-1156364" b="-5987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97391" t="-200000" r="-1006087" b="-5987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77344" t="-200000" r="-803906" b="-5987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91731" t="-200000" r="-165891" b="-5987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41694" t="-200000" r="-109121" b="-5987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316918" t="-200000" r="-1208" b="-5987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9379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818" t="-303704" r="-1156364" b="-5061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97391" t="-303704" r="-1006087" b="-5061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77344" t="-303704" r="-803906" b="-5061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91731" t="-303704" r="-165891" b="-5061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41694" t="-303704" r="-109121" b="-5061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316918" t="-303704" r="-1208" b="-5061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9379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818" t="-403704" r="-1156364" b="-4061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97391" t="-403704" r="-1006087" b="-4061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77344" t="-403704" r="-803906" b="-4061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91731" t="-403704" r="-165891" b="-4061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41694" t="-403704" r="-109121" b="-4061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316918" t="-403704" r="-1208" b="-4061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9379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818" t="-503704" r="-1156364" b="-3061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97391" t="-503704" r="-1006087" b="-3061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77344" t="-503704" r="-803906" b="-3061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91731" t="-503704" r="-165891" b="-3061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41694" t="-503704" r="-109121" b="-3061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316918" t="-503704" r="-1208" b="-3061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49379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818" t="-596341" r="-1156364" b="-20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97391" t="-596341" r="-1006087" b="-20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77344" t="-596341" r="-803906" b="-20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91731" t="-596341" r="-165891" b="-20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41694" t="-596341" r="-109121" b="-20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316918" t="-596341" r="-1208" b="-2024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9379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818" t="-704938" r="-1156364" b="-104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97391" t="-704938" r="-1006087" b="-104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77344" t="-704938" r="-803906" b="-104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91731" t="-704938" r="-165891" b="-104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41694" t="-704938" r="-109121" b="-104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316918" t="-704938" r="-1208" b="-104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49379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818" t="-804938" r="-1156364" b="-4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97391" t="-804938" r="-1006087" b="-4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77344" t="-804938" r="-803906" b="-4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91731" t="-804938" r="-165891" b="-4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41694" t="-804938" r="-109121" b="-4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T="45727" marB="45727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316918" t="-804938" r="-1208" b="-4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395" name="Rectangle 79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76225" y="1006475"/>
                <a:ext cx="8391524" cy="995363"/>
              </a:xfrm>
            </p:spPr>
            <p:txBody>
              <a:bodyPr lIns="84138" tIns="41275" rIns="84138" bIns="41275"/>
              <a:lstStyle/>
              <a:p>
                <a:pPr marL="311150" indent="-311150" defTabSz="755650" eaLnBrk="1" hangingPunct="1"/>
                <a:r>
                  <a:rPr lang="zh-CN" altLang="en-US" b="0" i="0" dirty="0"/>
                  <a:t>当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en-US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𝑺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en-US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𝑺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??</m:t>
                    </m:r>
                  </m:oMath>
                </a14:m>
                <a:endParaRPr lang="en-US" altLang="zh-CN" i="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395" name="Rectangle 7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76225" y="1006475"/>
                <a:ext cx="8391524" cy="995363"/>
              </a:xfrm>
              <a:blipFill>
                <a:blip r:embed="rId3"/>
                <a:stretch>
                  <a:fillRect l="-1307" t="-128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推论式的语义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98267" y="966482"/>
                <a:ext cx="8928992" cy="5841821"/>
              </a:xfrm>
            </p:spPr>
            <p:txBody>
              <a:bodyPr/>
              <a:lstStyle/>
              <a:p>
                <a:r>
                  <a:rPr lang="zh-CN" altLang="en-US" b="0" i="0" dirty="0"/>
                  <a:t>存在一些合式公式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/>
                  <a:t>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r>
                  <a:rPr lang="zh-CN" altLang="en-US" b="0" i="0" dirty="0"/>
                  <a:t>，对于任意的指派函数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</m:oMath>
                </a14:m>
                <a:r>
                  <a:rPr lang="zh-CN" altLang="en-US" b="0" i="0" dirty="0"/>
                  <a:t>求值都满足逻辑推论关系。例如</a:t>
                </a:r>
                <a14:m>
                  <m:oMath xmlns:m="http://schemas.openxmlformats.org/officeDocument/2006/math">
                    <m:r>
                      <a:rPr lang="de-DE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l-GR" altLang="zh-CN" b="1" i="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de-DE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endParaRPr lang="de-DE" altLang="zh-CN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de-DE" altLang="zh-CN" sz="1800" b="0" i="0" dirty="0"/>
              </a:p>
              <a:p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定义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2.2.1</a:t>
                </a:r>
                <a:r>
                  <a:rPr lang="en-US" altLang="zh-CN" i="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是合式公式，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l-GR" altLang="zh-CN" b="1" i="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是推论式，若对于</a:t>
                </a:r>
                <a:r>
                  <a:rPr lang="zh-CN" altLang="en-US" b="0" i="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任意指派函数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l-GR" altLang="zh-CN" b="1" i="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el-GR" altLang="zh-CN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altLang="zh-CN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de-DE" altLang="zh-CN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皆为真，则称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语义推出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。</a:t>
                </a:r>
                <a:endParaRPr lang="en-US" altLang="zh-CN" b="0" i="0" dirty="0">
                  <a:latin typeface="Times New Roman" panose="02020603050405020304" pitchFamily="18" charset="0"/>
                </a:endParaRPr>
              </a:p>
              <a:p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定义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2.2.2 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latin typeface="Cambria Math" panose="02040503050406030204" pitchFamily="18" charset="0"/>
                      </a:rPr>
                      <m:t>𝚪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是合式公式集合，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是合式公式，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latin typeface="Cambria Math" panose="02040503050406030204" pitchFamily="18" charset="0"/>
                      </a:rPr>
                      <m:t>𝚪</m:t>
                    </m:r>
                    <m:r>
                      <a:rPr lang="el-GR" altLang="zh-CN" b="1" i="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是推论式，若对于任意指派函数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0" dirty="0">
                        <a:latin typeface="Cambria Math" panose="02040503050406030204" pitchFamily="18" charset="0"/>
                      </a:rPr>
                      <m:t>𝚪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l-GR" altLang="zh-CN" b="1" i="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el-GR" altLang="zh-CN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altLang="zh-CN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de-DE" altLang="zh-CN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皆为真，则称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𝚪</m:t>
                    </m:r>
                  </m:oMath>
                </a14:m>
                <a:r>
                  <a:rPr lang="zh-CN" altLang="en-US" b="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语义推出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，记为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𝚪</m:t>
                    </m:r>
                    <m:r>
                      <a:rPr lang="de-DE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⊨</m:t>
                    </m:r>
                    <m:r>
                      <a:rPr lang="de-DE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。</a:t>
                </a:r>
                <a:endParaRPr lang="en-US" altLang="zh-CN" b="0" i="0" dirty="0">
                  <a:latin typeface="Times New Roman" panose="02020603050405020304" pitchFamily="18" charset="0"/>
                </a:endParaRPr>
              </a:p>
              <a:p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定义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2.2.3 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是命题公式，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latin typeface="Cambria Math" panose="02040503050406030204" pitchFamily="18" charset="0"/>
                      </a:rPr>
                      <m:t>𝚪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，若对于任意指派函数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),…,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皆为真，则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altLang="zh-CN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de-DE" altLang="zh-CN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皆为真，则称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语义推出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，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l-GR" altLang="zh-CN" b="1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de-DE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。若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latin typeface="Cambria Math" panose="02040503050406030204" pitchFamily="18" charset="0"/>
                      </a:rPr>
                      <m:t>𝚪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为空集，则记为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de-DE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。</a:t>
                </a:r>
                <a:endParaRPr lang="zh-CN" altLang="en-US" b="0" i="0" dirty="0">
                  <a:latin typeface="Times New Roman" panose="02020603050405020304" pitchFamily="18" charset="0"/>
                  <a:ea typeface="+mj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267" y="966482"/>
                <a:ext cx="8928992" cy="5841821"/>
              </a:xfrm>
              <a:blipFill>
                <a:blip r:embed="rId3"/>
                <a:stretch>
                  <a:fillRect l="-1160" t="-2088" r="-9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4332543"/>
      </p:ext>
    </p:extLst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等价式的语义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定义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2.2.4</a:t>
                </a:r>
                <a:r>
                  <a:rPr lang="en-US" altLang="zh-CN" i="0" dirty="0">
                    <a:solidFill>
                      <a:srgbClr val="0070C0"/>
                    </a:solidFill>
                  </a:rPr>
                  <a:t> 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是合式公式，如果对于任意指派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，都有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皆为真，则称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</a:t>
                </a:r>
                <a:r>
                  <a:rPr lang="zh-CN" altLang="en-US" b="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逻辑等价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，记为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en-US" altLang="zh-CN" i="0" dirty="0">
                  <a:solidFill>
                    <a:srgbClr val="0070C0"/>
                  </a:solidFill>
                  <a:latin typeface="Times New Roman" panose="02020603050405020304" pitchFamily="18" charset="0"/>
                </a:endParaRPr>
              </a:p>
              <a:p>
                <a:pPr lvl="1" eaLnBrk="1" hangingPunct="1">
                  <a:defRPr/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的意思是：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恒等，即不管其中出现的命题变元取什么值，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的值都是一样的。</a:t>
                </a:r>
                <a:endParaRPr lang="en-US" altLang="zh-CN" sz="2800" b="0" i="0" dirty="0">
                  <a:latin typeface="Times New Roman" panose="02020603050405020304" pitchFamily="18" charset="0"/>
                </a:endParaRPr>
              </a:p>
              <a:p>
                <a:pPr lvl="1" eaLnBrk="1" hangingPunct="1">
                  <a:defRPr/>
                </a:pPr>
                <a:endParaRPr lang="en-US" altLang="zh-CN" sz="2800" b="0" i="0" dirty="0">
                  <a:latin typeface="Times New Roman" panose="02020603050405020304" pitchFamily="18" charset="0"/>
                </a:endParaRPr>
              </a:p>
              <a:p>
                <a:endParaRPr lang="zh-CN" altLang="en-US" b="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7" t="-2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0491002"/>
      </p:ext>
    </p:extLst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逻辑规律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/>
              <p:cNvSpPr txBox="1">
                <a:spLocks noChangeArrowheads="1"/>
              </p:cNvSpPr>
              <p:nvPr/>
            </p:nvSpPr>
            <p:spPr bwMode="auto">
              <a:xfrm>
                <a:off x="501650" y="946150"/>
                <a:ext cx="4295775" cy="57165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/>
              <a:lstStyle>
                <a:lvl1pPr marL="342900" indent="-34290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20000"/>
                  </a:spcAft>
                  <a:buClr>
                    <a:srgbClr val="336699"/>
                  </a:buClr>
                  <a:buFont typeface="Wingdings" panose="05000000000000000000" pitchFamily="2" charset="2"/>
                  <a:buChar char="§"/>
                  <a:defRPr sz="26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Char char="•"/>
                  <a:defRPr sz="2400" b="1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Char char="–"/>
                  <a:defRPr sz="2000" b="1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Char char="»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anose="05000000000000000000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>
                  <a:defRPr/>
                </a:pPr>
                <a:r>
                  <a:rPr lang="zh-CN" altLang="en-US" sz="1800" b="0" kern="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肯定前件（</a:t>
                </a:r>
                <a:r>
                  <a:rPr lang="en-US" altLang="zh-CN" sz="1800" b="0" kern="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Modus Ponens</a:t>
                </a:r>
                <a:r>
                  <a:rPr lang="zh-CN" altLang="en-US" sz="1800" b="0" kern="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）</a:t>
                </a:r>
              </a:p>
              <a:p>
                <a:pPr lvl="1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600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1600" b="1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𝑸</m:t>
                        </m:r>
                        <m:r>
                          <a:rPr lang="en-US" altLang="zh-CN" sz="1600" b="1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→</m:t>
                        </m:r>
                        <m:r>
                          <a:rPr lang="en-US" altLang="zh-CN" sz="1600" b="1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𝑹</m:t>
                        </m:r>
                      </m:e>
                    </m:d>
                    <m:r>
                      <a:rPr lang="en-US" altLang="zh-CN" sz="1600" b="1" i="1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𝑸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⊨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𝑹</m:t>
                    </m:r>
                  </m:oMath>
                </a14:m>
                <a:endParaRPr lang="en-US" altLang="zh-CN" sz="1600" kern="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>
                  <a:defRPr/>
                </a:pPr>
                <a:r>
                  <a:rPr lang="zh-CN" altLang="en-US" sz="1800" b="0" kern="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否定后件（</a:t>
                </a:r>
                <a:r>
                  <a:rPr lang="en-US" altLang="zh-CN" sz="1800" b="0" kern="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Modus Tollens</a:t>
                </a:r>
                <a:r>
                  <a:rPr lang="zh-CN" altLang="en-US" sz="1800" b="0" kern="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）</a:t>
                </a:r>
              </a:p>
              <a:p>
                <a:pPr lvl="1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600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1600" b="1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𝑸</m:t>
                        </m:r>
                        <m:r>
                          <a:rPr lang="en-US" altLang="zh-CN" sz="1600" b="1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→</m:t>
                        </m:r>
                        <m:r>
                          <a:rPr lang="en-US" altLang="zh-CN" sz="1600" b="1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𝑹</m:t>
                        </m:r>
                      </m:e>
                    </m:d>
                    <m:r>
                      <a:rPr lang="en-US" altLang="zh-CN" sz="1600" b="1" i="1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¬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𝑹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⊨¬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𝑸</m:t>
                    </m:r>
                  </m:oMath>
                </a14:m>
                <a:endParaRPr lang="en-US" altLang="zh-CN" sz="1600" kern="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>
                  <a:defRPr/>
                </a:pPr>
                <a:r>
                  <a:rPr lang="zh-CN" altLang="en-US" sz="1800" b="0" kern="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析取三段论（</a:t>
                </a:r>
                <a:r>
                  <a:rPr lang="en-US" altLang="zh-CN" sz="1800" b="0" kern="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Disjunctive Syllogism</a:t>
                </a:r>
                <a:r>
                  <a:rPr lang="zh-CN" altLang="en-US" sz="1800" b="0" kern="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）</a:t>
                </a:r>
              </a:p>
              <a:p>
                <a:pPr lvl="1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600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1600" b="1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𝑸</m:t>
                        </m:r>
                        <m:r>
                          <a:rPr lang="en-US" altLang="zh-CN" sz="1600" b="1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∨</m:t>
                        </m:r>
                        <m:r>
                          <a:rPr lang="en-US" altLang="zh-CN" sz="1600" b="1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𝑹</m:t>
                        </m:r>
                      </m:e>
                    </m:d>
                    <m:r>
                      <a:rPr lang="en-US" altLang="zh-CN" sz="1600" b="1" i="1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¬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𝑸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⊨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𝑹</m:t>
                    </m:r>
                  </m:oMath>
                </a14:m>
                <a:endParaRPr lang="en-US" altLang="zh-CN" sz="1600" kern="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>
                  <a:defRPr/>
                </a:pPr>
                <a:r>
                  <a:rPr lang="zh-CN" altLang="en-US" sz="1800" b="0" kern="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假言三段论（</a:t>
                </a:r>
                <a:r>
                  <a:rPr lang="en-US" altLang="zh-CN" sz="1800" b="0" kern="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Hypothetical Syllogism</a:t>
                </a:r>
                <a:r>
                  <a:rPr lang="zh-CN" altLang="en-US" sz="1800" b="0" kern="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）</a:t>
                </a:r>
              </a:p>
              <a:p>
                <a:pPr lvl="1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600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1600" b="1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𝑷</m:t>
                        </m:r>
                        <m:r>
                          <a:rPr lang="en-US" altLang="zh-CN" sz="1600" b="1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→</m:t>
                        </m:r>
                        <m:r>
                          <a:rPr lang="en-US" altLang="zh-CN" sz="1600" b="1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𝑸</m:t>
                        </m:r>
                      </m:e>
                    </m:d>
                    <m:r>
                      <a:rPr lang="en-US" altLang="zh-CN" sz="1600" b="1" i="1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(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𝑸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→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𝑹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)⊨(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𝑷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→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𝑹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</m:t>
                    </m:r>
                  </m:oMath>
                </a14:m>
                <a:endParaRPr lang="en-US" altLang="zh-CN" sz="1600" kern="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>
                  <a:defRPr/>
                </a:pPr>
                <a:r>
                  <a:rPr lang="zh-CN" altLang="en-US" sz="1800" b="0" kern="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简化式（</a:t>
                </a:r>
                <a:r>
                  <a:rPr lang="en-US" altLang="zh-CN" sz="1800" b="0" kern="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Simplification</a:t>
                </a:r>
                <a:r>
                  <a:rPr lang="zh-CN" altLang="en-US" sz="1800" b="0" kern="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）</a:t>
                </a:r>
              </a:p>
              <a:p>
                <a:pPr lvl="1">
                  <a:defRPr/>
                </a:pPr>
                <a14:m>
                  <m:oMath xmlns:m="http://schemas.openxmlformats.org/officeDocument/2006/math">
                    <m:r>
                      <a:rPr lang="en-US" altLang="zh-CN" sz="1600" b="1" i="1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𝑸</m:t>
                    </m:r>
                    <m:r>
                      <a:rPr lang="en-US" altLang="zh-CN" sz="1600" b="1" i="1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∧</m:t>
                    </m:r>
                    <m:r>
                      <a:rPr lang="en-US" altLang="zh-CN" sz="1600" b="1" i="1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𝑹</m:t>
                    </m:r>
                    <m:r>
                      <a:rPr lang="en-US" altLang="zh-CN" sz="1600" b="1" i="1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⊨</m:t>
                    </m:r>
                    <m:r>
                      <a:rPr lang="en-US" altLang="zh-CN" sz="1600" b="1" i="1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𝑸</m:t>
                    </m:r>
                  </m:oMath>
                </a14:m>
                <a:endParaRPr lang="en-US" altLang="zh-CN" sz="1600" kern="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>
                  <a:defRPr/>
                </a:pPr>
                <a:r>
                  <a:rPr lang="zh-CN" altLang="en-US" sz="1800" b="0" kern="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组合式（</a:t>
                </a:r>
                <a:r>
                  <a:rPr lang="en-US" altLang="zh-CN" sz="1800" b="0" kern="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Conjunction</a:t>
                </a:r>
                <a:r>
                  <a:rPr lang="zh-CN" altLang="en-US" sz="1800" b="0" kern="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）</a:t>
                </a:r>
              </a:p>
              <a:p>
                <a:pPr lvl="1">
                  <a:defRPr/>
                </a:pPr>
                <a14:m>
                  <m:oMath xmlns:m="http://schemas.openxmlformats.org/officeDocument/2006/math">
                    <m:r>
                      <a:rPr lang="en-US" altLang="zh-CN" sz="1600" b="1" i="1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𝑸</m:t>
                    </m:r>
                    <m:r>
                      <a:rPr lang="en-US" altLang="zh-CN" sz="1600" b="1" i="1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𝑹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⊨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𝑸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∧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𝑹</m:t>
                    </m:r>
                  </m:oMath>
                </a14:m>
                <a:endParaRPr lang="en-US" altLang="zh-CN" sz="1600" kern="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>
                  <a:defRPr/>
                </a:pPr>
                <a:r>
                  <a:rPr lang="zh-CN" altLang="en-US" sz="1800" b="0" kern="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附加式（</a:t>
                </a:r>
                <a:r>
                  <a:rPr lang="en-US" altLang="zh-CN" sz="1800" b="0" kern="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Addition</a:t>
                </a:r>
                <a:r>
                  <a:rPr lang="zh-CN" altLang="en-US" sz="1800" b="0" kern="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）</a:t>
                </a:r>
              </a:p>
              <a:p>
                <a:pPr lvl="1">
                  <a:defRPr/>
                </a:pPr>
                <a14:m>
                  <m:oMath xmlns:m="http://schemas.openxmlformats.org/officeDocument/2006/math">
                    <m:r>
                      <a:rPr lang="en-US" altLang="zh-CN" sz="1600" b="1" i="1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𝑸</m:t>
                    </m:r>
                    <m:r>
                      <a:rPr lang="en-US" altLang="zh-CN" sz="1600" b="1" i="1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⊨</m:t>
                    </m:r>
                    <m:r>
                      <a:rPr lang="en-US" altLang="zh-CN" sz="1600" b="1" i="1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𝑸</m:t>
                    </m:r>
                    <m:r>
                      <a:rPr lang="en-US" altLang="zh-CN" sz="1600" b="1" i="1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∨</m:t>
                    </m:r>
                    <m:r>
                      <a:rPr lang="en-US" altLang="zh-CN" sz="1600" b="1" i="1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𝑹</m:t>
                    </m:r>
                  </m:oMath>
                </a14:m>
                <a:endParaRPr lang="en-US" altLang="zh-CN" sz="1600" kern="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>
                  <a:defRPr/>
                </a:pPr>
                <a:r>
                  <a:rPr lang="zh-CN" altLang="en-US" sz="1800" b="0" kern="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二难构成式（</a:t>
                </a:r>
                <a:r>
                  <a:rPr lang="en-US" altLang="zh-CN" sz="1800" b="0" kern="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Constructive Dilemma</a:t>
                </a:r>
                <a:r>
                  <a:rPr lang="zh-CN" altLang="en-US" sz="1800" b="0" kern="0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）</a:t>
                </a:r>
              </a:p>
              <a:p>
                <a:pPr lvl="1"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600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1600" b="1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𝑷</m:t>
                        </m:r>
                        <m:r>
                          <a:rPr lang="en-US" altLang="zh-CN" sz="1600" b="1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∨</m:t>
                        </m:r>
                        <m:r>
                          <a:rPr lang="en-US" altLang="zh-CN" sz="1600" b="1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𝑸</m:t>
                        </m:r>
                      </m:e>
                    </m:d>
                    <m:r>
                      <a:rPr lang="en-US" altLang="zh-CN" sz="1600" b="1" i="1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</m:t>
                    </m:r>
                    <m:d>
                      <m:dPr>
                        <m:ctrlPr>
                          <a:rPr lang="en-US" altLang="zh-CN" sz="1600" i="1" kern="0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1600" b="1" i="1" kern="0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𝑷</m:t>
                        </m:r>
                        <m:r>
                          <a:rPr lang="en-US" altLang="zh-CN" sz="1600" b="1" i="1" kern="0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→</m:t>
                        </m:r>
                        <m:r>
                          <a:rPr lang="en-US" altLang="zh-CN" sz="1600" b="1" i="1" kern="0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𝑹</m:t>
                        </m:r>
                      </m:e>
                    </m:d>
                    <m:r>
                      <a:rPr lang="en-US" altLang="zh-CN" sz="1600" b="1" i="1" kern="0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(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𝑸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→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𝑺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)⊨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𝑹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∨</m:t>
                    </m:r>
                    <m:r>
                      <a:rPr lang="en-US" altLang="zh-CN" sz="16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𝑺</m:t>
                    </m:r>
                  </m:oMath>
                </a14:m>
                <a:endParaRPr lang="zh-CN" altLang="en-US" sz="1600" kern="0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1650" y="946150"/>
                <a:ext cx="4295775" cy="5716588"/>
              </a:xfrm>
              <a:prstGeom prst="rect">
                <a:avLst/>
              </a:prstGeom>
              <a:blipFill>
                <a:blip r:embed="rId3"/>
                <a:stretch>
                  <a:fillRect l="-851" t="-1279" r="-9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676" name="内容占位符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741863" y="946150"/>
                <a:ext cx="4295775" cy="5716588"/>
              </a:xfrm>
            </p:spPr>
            <p:txBody>
              <a:bodyPr/>
              <a:lstStyle/>
              <a:p>
                <a:r>
                  <a:rPr lang="zh-CN" altLang="en-US" sz="1800" b="0" i="0" dirty="0">
                    <a:latin typeface="Times New Roman" panose="02020603050405020304" pitchFamily="18" charset="0"/>
                  </a:rPr>
                  <a:t>双重否定律（</a:t>
                </a:r>
                <a:r>
                  <a:rPr lang="en-US" altLang="zh-CN" sz="1800" b="0" i="0" dirty="0">
                    <a:latin typeface="Times New Roman" panose="02020603050405020304" pitchFamily="18" charset="0"/>
                  </a:rPr>
                  <a:t>Double Negation</a:t>
                </a:r>
                <a:r>
                  <a:rPr lang="zh-CN" altLang="en-US" sz="1800" b="0" i="0" dirty="0">
                    <a:latin typeface="Times New Roman" panose="02020603050405020304" pitchFamily="18" charset="0"/>
                  </a:rPr>
                  <a:t>）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⊨¬¬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US" altLang="zh-CN" sz="1600" i="0" dirty="0">
                  <a:latin typeface="Times New Roman" panose="02020603050405020304" pitchFamily="18" charset="0"/>
                </a:endParaRPr>
              </a:p>
              <a:p>
                <a:r>
                  <a:rPr lang="zh-CN" altLang="en-US" sz="1800" b="0" i="0" dirty="0">
                    <a:latin typeface="Times New Roman" panose="02020603050405020304" pitchFamily="18" charset="0"/>
                  </a:rPr>
                  <a:t>德摩根律（ </a:t>
                </a:r>
                <a:r>
                  <a:rPr lang="en-US" altLang="zh-CN" sz="1800" b="0" i="0" dirty="0" err="1">
                    <a:latin typeface="Times New Roman" panose="02020603050405020304" pitchFamily="18" charset="0"/>
                  </a:rPr>
                  <a:t>DeMorgan's</a:t>
                </a:r>
                <a:r>
                  <a:rPr lang="en-US" altLang="zh-CN" sz="1800" b="0" i="0" dirty="0">
                    <a:latin typeface="Times New Roman" panose="02020603050405020304" pitchFamily="18" charset="0"/>
                  </a:rPr>
                  <a:t> Theorem </a:t>
                </a:r>
                <a:r>
                  <a:rPr lang="zh-CN" altLang="en-US" sz="1800" b="0" i="0" dirty="0">
                    <a:latin typeface="Times New Roman" panose="02020603050405020304" pitchFamily="18" charset="0"/>
                  </a:rPr>
                  <a:t>）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¬(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)⊨(¬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600" i="0" dirty="0">
                  <a:latin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¬(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)⊨(¬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∨¬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600" i="0" dirty="0">
                  <a:latin typeface="Times New Roman" panose="02020603050405020304" pitchFamily="18" charset="0"/>
                </a:endParaRPr>
              </a:p>
              <a:p>
                <a:r>
                  <a:rPr lang="zh-CN" altLang="en-US" sz="1800" b="0" i="0" dirty="0">
                    <a:latin typeface="Times New Roman" panose="02020603050405020304" pitchFamily="18" charset="0"/>
                  </a:rPr>
                  <a:t>交换律（</a:t>
                </a:r>
                <a:r>
                  <a:rPr lang="en-US" altLang="zh-CN" sz="1800" b="0" i="0" dirty="0">
                    <a:latin typeface="Times New Roman" panose="02020603050405020304" pitchFamily="18" charset="0"/>
                  </a:rPr>
                  <a:t>Commutation</a:t>
                </a:r>
                <a:r>
                  <a:rPr lang="zh-CN" altLang="en-US" sz="1800" b="0" i="0" dirty="0">
                    <a:latin typeface="Times New Roman" panose="02020603050405020304" pitchFamily="18" charset="0"/>
                  </a:rPr>
                  <a:t>）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)⊨(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600" i="0" dirty="0">
                  <a:latin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)⊨(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600" i="0" dirty="0">
                  <a:latin typeface="Times New Roman" panose="02020603050405020304" pitchFamily="18" charset="0"/>
                </a:endParaRPr>
              </a:p>
              <a:p>
                <a:r>
                  <a:rPr lang="zh-CN" altLang="en-US" sz="1800" b="0" i="0" dirty="0">
                    <a:latin typeface="Times New Roman" panose="02020603050405020304" pitchFamily="18" charset="0"/>
                  </a:rPr>
                  <a:t>结合律（</a:t>
                </a:r>
                <a:r>
                  <a:rPr lang="en-US" altLang="zh-CN" sz="1800" b="0" i="0" dirty="0">
                    <a:latin typeface="Times New Roman" panose="02020603050405020304" pitchFamily="18" charset="0"/>
                  </a:rPr>
                  <a:t>association</a:t>
                </a:r>
                <a:r>
                  <a:rPr lang="zh-CN" altLang="en-US" sz="1800" b="0" i="0" dirty="0">
                    <a:latin typeface="Times New Roman" panose="02020603050405020304" pitchFamily="18" charset="0"/>
                  </a:rPr>
                  <a:t>）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∧(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))⊨((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)∧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600" i="0" dirty="0">
                  <a:latin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∨(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))⊨((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)∨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600" i="0" dirty="0">
                  <a:latin typeface="Times New Roman" panose="02020603050405020304" pitchFamily="18" charset="0"/>
                </a:endParaRPr>
              </a:p>
              <a:p>
                <a:r>
                  <a:rPr lang="zh-CN" altLang="en-US" sz="1800" b="0" i="0" dirty="0">
                    <a:latin typeface="Times New Roman" panose="02020603050405020304" pitchFamily="18" charset="0"/>
                  </a:rPr>
                  <a:t>分配律（</a:t>
                </a:r>
                <a:r>
                  <a:rPr lang="en-US" altLang="zh-CN" sz="1800" b="0" i="0" dirty="0">
                    <a:latin typeface="Times New Roman" panose="02020603050405020304" pitchFamily="18" charset="0"/>
                  </a:rPr>
                  <a:t>distribution</a:t>
                </a:r>
                <a:r>
                  <a:rPr lang="zh-CN" altLang="en-US" sz="1800" b="0" i="0" dirty="0">
                    <a:latin typeface="Times New Roman" panose="02020603050405020304" pitchFamily="18" charset="0"/>
                  </a:rPr>
                  <a:t>）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∧(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))⊨((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)∨(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altLang="zh-CN" sz="1600" i="0" dirty="0">
                  <a:latin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∨(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))⊨((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)∧(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altLang="zh-CN" sz="1600" i="0" dirty="0">
                  <a:latin typeface="Times New Roman" panose="02020603050405020304" pitchFamily="18" charset="0"/>
                </a:endParaRPr>
              </a:p>
              <a:p>
                <a:r>
                  <a:rPr lang="zh-CN" altLang="en-US" sz="1800" b="0" i="0" dirty="0">
                    <a:latin typeface="Times New Roman" panose="02020603050405020304" pitchFamily="18" charset="0"/>
                  </a:rPr>
                  <a:t>移位律（</a:t>
                </a:r>
                <a:r>
                  <a:rPr lang="en-US" altLang="zh-CN" sz="1800" b="0" i="0" dirty="0">
                    <a:latin typeface="Times New Roman" panose="02020603050405020304" pitchFamily="18" charset="0"/>
                  </a:rPr>
                  <a:t>contraposition</a:t>
                </a:r>
                <a:r>
                  <a:rPr lang="zh-CN" altLang="en-US" sz="1800" b="0" i="0" dirty="0">
                    <a:latin typeface="Times New Roman" panose="02020603050405020304" pitchFamily="18" charset="0"/>
                  </a:rPr>
                  <a:t>）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)⊨(¬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→¬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600" i="0" dirty="0">
                  <a:latin typeface="Times New Roman" panose="02020603050405020304" pitchFamily="18" charset="0"/>
                </a:endParaRPr>
              </a:p>
              <a:p>
                <a:r>
                  <a:rPr lang="zh-CN" altLang="en-US" sz="1800" b="0" i="0" dirty="0">
                    <a:latin typeface="Times New Roman" panose="02020603050405020304" pitchFamily="18" charset="0"/>
                  </a:rPr>
                  <a:t>移出律（</a:t>
                </a:r>
                <a:r>
                  <a:rPr lang="en-US" altLang="zh-CN" sz="1800" b="0" i="0" dirty="0">
                    <a:latin typeface="Times New Roman" panose="02020603050405020304" pitchFamily="18" charset="0"/>
                  </a:rPr>
                  <a:t>exportation</a:t>
                </a:r>
                <a:r>
                  <a:rPr lang="zh-CN" altLang="en-US" sz="1800" b="0" i="0" dirty="0">
                    <a:latin typeface="Times New Roman" panose="02020603050405020304" pitchFamily="18" charset="0"/>
                  </a:rPr>
                  <a:t>）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)→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⊨(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→(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zh-CN" altLang="en-US" sz="160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676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41863" y="946150"/>
                <a:ext cx="4295775" cy="5716588"/>
              </a:xfrm>
              <a:blipFill>
                <a:blip r:embed="rId4"/>
                <a:stretch>
                  <a:fillRect l="-993" t="-1279" b="-8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2322581"/>
      </p:ext>
    </p:extLst>
  </p:cSld>
  <p:clrMapOvr>
    <a:masterClrMapping/>
  </p:clrMapOvr>
  <p:transition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i="0"/>
              <a:t>定律与</a:t>
            </a:r>
            <a:r>
              <a:rPr lang="zh-CN" altLang="en-US" i="0"/>
              <a:t>规则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699" name="内容占位符 2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zh-CN" b="0" i="0" dirty="0">
                    <a:latin typeface="Times New Roman" panose="02020603050405020304" pitchFamily="18" charset="0"/>
                  </a:rPr>
                  <a:t>思维直觉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、</a:t>
                </a:r>
                <a:r>
                  <a:rPr lang="zh-CN" altLang="zh-CN" b="0" i="0" dirty="0">
                    <a:latin typeface="Times New Roman" panose="02020603050405020304" pitchFamily="18" charset="0"/>
                  </a:rPr>
                  <a:t>思维定律与定理。</a:t>
                </a:r>
              </a:p>
              <a:p>
                <a:r>
                  <a:rPr lang="zh-CN" altLang="zh-CN" b="0" i="0" dirty="0">
                    <a:latin typeface="Times New Roman" panose="02020603050405020304" pitchFamily="18" charset="0"/>
                  </a:rPr>
                  <a:t>充分理由律（三段论）：</a:t>
                </a:r>
                <a14:m>
                  <m:oMath xmlns:m="http://schemas.openxmlformats.org/officeDocument/2006/math"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l-GR" altLang="zh-CN" b="1" i="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⊨ </m:t>
                    </m:r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zh-CN" altLang="zh-CN" i="0" dirty="0">
                  <a:latin typeface="Times New Roman" panose="02020603050405020304" pitchFamily="18" charset="0"/>
                </a:endParaRPr>
              </a:p>
              <a:p>
                <a:r>
                  <a:rPr lang="zh-CN" altLang="zh-CN" b="0" i="0" dirty="0">
                    <a:latin typeface="Times New Roman" panose="02020603050405020304" pitchFamily="18" charset="0"/>
                  </a:rPr>
                  <a:t>传递律：</a:t>
                </a:r>
                <a14:m>
                  <m:oMath xmlns:m="http://schemas.openxmlformats.org/officeDocument/2006/math"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l-GR" altLang="zh-CN" b="1" i="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de-DE" altLang="zh-CN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zh-CN" i="0" dirty="0">
                  <a:latin typeface="Times New Roman" panose="02020603050405020304" pitchFamily="18" charset="0"/>
                </a:endParaRPr>
              </a:p>
              <a:p>
                <a:r>
                  <a:rPr lang="zh-CN" altLang="zh-CN" b="0" i="0" dirty="0">
                    <a:latin typeface="Times New Roman" panose="02020603050405020304" pitchFamily="18" charset="0"/>
                  </a:rPr>
                  <a:t>排中律：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i="0" dirty="0">
                  <a:latin typeface="Times New Roman" panose="02020603050405020304" pitchFamily="18" charset="0"/>
                </a:endParaRPr>
              </a:p>
              <a:p>
                <a:r>
                  <a:rPr lang="zh-CN" altLang="zh-CN" b="0" i="0" dirty="0">
                    <a:latin typeface="Times New Roman" panose="02020603050405020304" pitchFamily="18" charset="0"/>
                  </a:rPr>
                  <a:t>矛盾律：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∧¬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altLang="zh-CN" i="0" dirty="0">
                  <a:latin typeface="Times New Roman" panose="02020603050405020304" pitchFamily="18" charset="0"/>
                </a:endParaRPr>
              </a:p>
              <a:p>
                <a:endParaRPr lang="pt-BR" altLang="zh-CN" b="0" i="0" dirty="0">
                  <a:latin typeface="Times New Roman" panose="02020603050405020304" pitchFamily="18" charset="0"/>
                </a:endParaRPr>
              </a:p>
              <a:p>
                <a:endParaRPr lang="pt-BR" altLang="zh-CN" b="0" i="0" dirty="0">
                  <a:latin typeface="Times New Roman" panose="02020603050405020304" pitchFamily="18" charset="0"/>
                </a:endParaRPr>
              </a:p>
              <a:p>
                <a:endParaRPr lang="zh-CN" altLang="zh-CN" b="0" i="0" dirty="0">
                  <a:latin typeface="Times New Roman" panose="02020603050405020304" pitchFamily="18" charset="0"/>
                </a:endParaRPr>
              </a:p>
              <a:p>
                <a:endParaRPr lang="zh-CN" altLang="en-US" b="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699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7" t="-2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6087069"/>
      </p:ext>
    </p:extLst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i="0"/>
              <a:t>命题逻辑定理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3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eaLnBrk="1" hangingPunct="1">
                  <a:lnSpc>
                    <a:spcPct val="80000"/>
                  </a:lnSpc>
                </a:pPr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分离律：</a:t>
                </a:r>
                <a:r>
                  <a:rPr lang="pt-BR" altLang="zh-CN" b="0" i="0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80000"/>
                  </a:lnSpc>
                </a:pPr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否定否定律： </a:t>
                </a:r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)→¬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80000"/>
                  </a:lnSpc>
                </a:pPr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否定肯定律： </a:t>
                </a:r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80000"/>
                  </a:lnSpc>
                </a:pPr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简化律： </a:t>
                </a:r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80000"/>
                  </a:lnSpc>
                </a:pPr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假言三段论律：</a:t>
                </a:r>
                <a:r>
                  <a:rPr lang="pt-BR" altLang="zh-CN" b="0" i="0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)∧(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)→(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80000"/>
                  </a:lnSpc>
                </a:pPr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移出律：</a:t>
                </a:r>
                <a:r>
                  <a:rPr lang="pt-BR" altLang="zh-CN" b="0" i="0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)→(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))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80000"/>
                  </a:lnSpc>
                </a:pPr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移入律：</a:t>
                </a:r>
                <a:r>
                  <a:rPr lang="pt-BR" altLang="zh-CN" b="0" i="0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))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80000"/>
                  </a:lnSpc>
                </a:pPr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归谬律： </a:t>
                </a:r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)→¬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80000"/>
                  </a:lnSpc>
                </a:pPr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附加律 ：</a:t>
                </a:r>
                <a:r>
                  <a:rPr lang="pt-BR" altLang="zh-CN" b="0" i="0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80000"/>
                  </a:lnSpc>
                </a:pPr>
                <a:r>
                  <a:rPr lang="zh-CN" altLang="zh-CN" b="0" i="0" dirty="0">
                    <a:latin typeface="Times New Roman" panose="02020603050405020304" pitchFamily="18" charset="0"/>
                  </a:rPr>
                  <a:t>单调性：</a:t>
                </a:r>
                <a:r>
                  <a:rPr lang="pt-BR" altLang="zh-CN" b="0" i="0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</a:rPr>
                      <m:t>⊨(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i="0" dirty="0">
                  <a:latin typeface="Times New Roman" panose="02020603050405020304" pitchFamily="18" charset="0"/>
                </a:endParaRPr>
              </a:p>
              <a:p>
                <a:pPr eaLnBrk="1" hangingPunct="1">
                  <a:lnSpc>
                    <a:spcPct val="80000"/>
                  </a:lnSpc>
                </a:pPr>
                <a:endParaRPr lang="en-US" altLang="zh-CN" b="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3072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07" t="-2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048866"/>
      </p:ext>
    </p:extLst>
  </p:cSld>
  <p:clrMapOvr>
    <a:masterClrMapping/>
  </p:clrMapOvr>
  <p:transition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重要推论式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47" name="内容占位符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7803" y="835293"/>
                <a:ext cx="5200235" cy="5918884"/>
              </a:xfrm>
            </p:spPr>
            <p:txBody>
              <a:bodyPr/>
              <a:lstStyle/>
              <a:p>
                <a:pPr marL="174625" indent="-174625"/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4625" indent="-174625"/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))⊨(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zh-CN" altLang="zh-CN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4625" indent="-174625"/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)⊨((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)→(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en-US" altLang="zh-CN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4625" indent="-174625"/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)⊨((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)→(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zh-CN" altLang="zh-CN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4625" indent="-174625"/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endParaRPr lang="zh-CN" altLang="zh-CN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4625" indent="-174625"/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¬¬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endParaRPr lang="zh-CN" altLang="zh-CN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4625" indent="-174625"/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⊨¬¬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endParaRPr lang="zh-CN" altLang="zh-CN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4625" indent="-174625"/>
                <a14:m>
                  <m:oMath xmlns:m="http://schemas.openxmlformats.org/officeDocument/2006/math"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¬¬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→¬¬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zh-CN" altLang="zh-CN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4625" indent="-174625"/>
                <a14:m>
                  <m:oMath xmlns:m="http://schemas.openxmlformats.org/officeDocument/2006/math"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¬¬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→¬¬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4625" indent="-174625"/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)⊨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→¬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4625" indent="-174625"/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)⊨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4625" indent="-174625"/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→¬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)⊨(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→¬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en-US" sz="240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747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803" y="835293"/>
                <a:ext cx="5200235" cy="5918884"/>
              </a:xfrm>
              <a:blipFill>
                <a:blip r:embed="rId2"/>
                <a:stretch>
                  <a:fillRect l="-1641" t="-1030" b="-9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/>
              <p:cNvSpPr txBox="1">
                <a:spLocks noChangeArrowheads="1"/>
              </p:cNvSpPr>
              <p:nvPr/>
            </p:nvSpPr>
            <p:spPr bwMode="auto">
              <a:xfrm>
                <a:off x="4651508" y="835293"/>
                <a:ext cx="4576975" cy="5778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20000"/>
                  </a:spcAft>
                  <a:buClr>
                    <a:srgbClr val="336699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1pPr>
                <a:lvl2pPr marL="742950" indent="-28575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Char char="•"/>
                  <a:defRPr sz="2400" b="1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Char char="–"/>
                  <a:defRPr sz="2000" b="1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Char char="»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anose="05000000000000000000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174625" indent="-174625"/>
                <a14:m>
                  <m:oMath xmlns:m="http://schemas.openxmlformats.org/officeDocument/2006/math"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⊨(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2400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4625" indent="-174625"/>
                <a14:m>
                  <m:oMath xmlns:m="http://schemas.openxmlformats.org/officeDocument/2006/math"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⊨(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→¬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endParaRPr lang="pt-BR" altLang="zh-CN" sz="2400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4625" indent="-174625"/>
                <a14:m>
                  <m:oMath xmlns:m="http://schemas.openxmlformats.org/officeDocument/2006/math"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endParaRPr lang="zh-CN" altLang="zh-CN" sz="2400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4625" indent="-174625"/>
                <a14:m>
                  <m:oMath xmlns:m="http://schemas.openxmlformats.org/officeDocument/2006/math"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((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→¬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2400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4625" indent="-174625"/>
                <a14:m>
                  <m:oMath xmlns:m="http://schemas.openxmlformats.org/officeDocument/2006/math"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((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→¬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)→¬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zh-CN" altLang="zh-CN" sz="2400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4625" indent="-174625"/>
                <a14:m>
                  <m:oMath xmlns:m="http://schemas.openxmlformats.org/officeDocument/2006/math"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∧¬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 </m:t>
                    </m:r>
                    <m:r>
                      <a:rPr lang="en-US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endParaRPr lang="en-US" altLang="zh-CN" sz="2400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4625" indent="-174625"/>
                <a14:m>
                  <m:oMath xmlns:m="http://schemas.openxmlformats.org/officeDocument/2006/math"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endParaRPr lang="zh-CN" altLang="zh-CN" sz="2400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4625" indent="-174625"/>
                <a14:m>
                  <m:oMath xmlns:m="http://schemas.openxmlformats.org/officeDocument/2006/math"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</m:oMath>
                </a14:m>
                <a:endParaRPr lang="pt-BR" altLang="zh-CN" sz="2400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4625" indent="-174625"/>
                <a14:m>
                  <m:oMath xmlns:m="http://schemas.openxmlformats.org/officeDocument/2006/math"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</m:oMath>
                </a14:m>
                <a:endParaRPr lang="zh-CN" altLang="zh-CN" sz="2400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4625" indent="-174625"/>
                <a14:m>
                  <m:oMath xmlns:m="http://schemas.openxmlformats.org/officeDocument/2006/math"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zh-CN" altLang="zh-CN" sz="2400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4625" indent="-174625"/>
                <a14:m>
                  <m:oMath xmlns:m="http://schemas.openxmlformats.org/officeDocument/2006/math"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⊨(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 </m:t>
                    </m:r>
                  </m:oMath>
                </a14:m>
                <a:endParaRPr lang="zh-CN" altLang="zh-CN" sz="2400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4625" indent="-174625"/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¬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⊨¬(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pt-BR" altLang="zh-CN" sz="2400" b="0" kern="0" dirty="0">
                  <a:latin typeface="Times New Roman" panose="02020603050405020304" pitchFamily="18" charset="0"/>
                </a:endParaRPr>
              </a:p>
              <a:p>
                <a:endParaRPr lang="zh-CN" altLang="zh-CN" sz="2400" b="0" kern="0" dirty="0">
                  <a:latin typeface="Times New Roman" panose="02020603050405020304" pitchFamily="18" charset="0"/>
                </a:endParaRPr>
              </a:p>
              <a:p>
                <a:endParaRPr lang="en-US" altLang="zh-CN" sz="2400" b="0" kern="0" dirty="0">
                  <a:latin typeface="Times New Roman" panose="02020603050405020304" pitchFamily="18" charset="0"/>
                </a:endParaRPr>
              </a:p>
              <a:p>
                <a:endParaRPr lang="zh-CN" altLang="en-US" sz="2400" b="0" kern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51508" y="835293"/>
                <a:ext cx="4576975" cy="5778207"/>
              </a:xfrm>
              <a:prstGeom prst="rect">
                <a:avLst/>
              </a:prstGeom>
              <a:blipFill>
                <a:blip r:embed="rId3"/>
                <a:stretch>
                  <a:fillRect l="-1731" t="-1055" r="-932" b="-337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48717"/>
      </p:ext>
    </p:extLst>
  </p:cSld>
  <p:clrMapOvr>
    <a:masterClrMapping/>
  </p:clrMapOvr>
  <p:transition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重要推论式</a:t>
            </a:r>
            <a:r>
              <a:rPr lang="en-US" altLang="zh-CN" i="0" dirty="0"/>
              <a:t>(</a:t>
            </a:r>
            <a:r>
              <a:rPr lang="zh-CN" altLang="en-US" i="0" dirty="0"/>
              <a:t>续）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47" name="内容占位符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76225" y="805473"/>
                <a:ext cx="7347087" cy="5918884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))⊨(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zh-CN" altLang="zh-CN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zh-CN" altLang="zh-CN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∧¬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pt-BR" altLang="zh-CN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∨¬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pt-BR" altLang="zh-CN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)∧(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)⊨(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pt-BR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pt-BR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𝑷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→</m:t>
                        </m:r>
                        <m:r>
                          <a:rPr lang="pt-BR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</m:d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((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zh-CN" altLang="zh-CN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((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)→(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zh-CN" altLang="zh-CN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((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→(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zh-CN" altLang="zh-CN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pt-BR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pt-BR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𝑷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→</m:t>
                        </m:r>
                        <m:r>
                          <a:rPr lang="pt-BR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</m:d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𝑺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((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→(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𝑺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zh-CN" altLang="zh-CN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pt-BR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pt-BR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𝑷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→</m:t>
                        </m:r>
                        <m:r>
                          <a:rPr lang="pt-BR" altLang="zh-CN" sz="24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</m:d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𝑺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((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)→(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𝑺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zh-CN" altLang="en-US" sz="240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747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225" y="805473"/>
                <a:ext cx="7347087" cy="5918884"/>
              </a:xfrm>
              <a:blipFill>
                <a:blip r:embed="rId2"/>
                <a:stretch>
                  <a:fillRect l="-1078" t="-1030" b="-9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6397845"/>
      </p:ext>
    </p:extLst>
  </p:cSld>
  <p:clrMapOvr>
    <a:masterClrMapping/>
  </p:clrMapOvr>
  <p:transition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重要推论式和定理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47" name="内容占位符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" y="1889074"/>
                <a:ext cx="4283764" cy="4968925"/>
              </a:xfrm>
            </p:spPr>
            <p:txBody>
              <a:bodyPr/>
              <a:lstStyle/>
              <a:p>
                <a:pPr marL="288925" indent="-288925"/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8925" indent="-288925"/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))⊨(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zh-CN" altLang="zh-CN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8925" indent="-288925"/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)⊨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)→(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en-US" altLang="zh-CN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8925" indent="-288925"/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endParaRPr lang="zh-CN" altLang="zh-CN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8925" indent="-288925"/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¬¬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endParaRPr lang="zh-CN" altLang="zh-CN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8925" indent="-288925"/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⊨¬¬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endParaRPr lang="zh-CN" altLang="zh-CN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8925" indent="-288925"/>
                <a14:m>
                  <m:oMath xmlns:m="http://schemas.openxmlformats.org/officeDocument/2006/math"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¬¬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→¬¬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zh-CN" altLang="zh-CN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8925" indent="-288925"/>
                <a14:m>
                  <m:oMath xmlns:m="http://schemas.openxmlformats.org/officeDocument/2006/math"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¬¬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→¬¬</m:t>
                    </m:r>
                    <m:r>
                      <a:rPr lang="pt-BR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8925" indent="-288925"/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)⊨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→¬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747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" y="1889074"/>
                <a:ext cx="4283764" cy="4968925"/>
              </a:xfrm>
              <a:blipFill>
                <a:blip r:embed="rId3"/>
                <a:stretch>
                  <a:fillRect l="-1849" t="-1227" b="-33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 txBox="1">
                <a:spLocks noChangeArrowheads="1"/>
              </p:cNvSpPr>
              <p:nvPr/>
            </p:nvSpPr>
            <p:spPr bwMode="auto">
              <a:xfrm>
                <a:off x="4244009" y="1889074"/>
                <a:ext cx="4457700" cy="4934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20000"/>
                  </a:spcAft>
                  <a:buClr>
                    <a:srgbClr val="336699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1pPr>
                <a:lvl2pPr marL="742950" indent="-28575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Char char="•"/>
                  <a:defRPr sz="2400" b="1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Char char="–"/>
                  <a:defRPr sz="2000" b="1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Char char="»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anose="05000000000000000000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288925" indent="-288925"/>
                <a14:m>
                  <m:oMath xmlns:m="http://schemas.openxmlformats.org/officeDocument/2006/math"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2400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8925" indent="-288925"/>
                <a14:m>
                  <m:oMath xmlns:m="http://schemas.openxmlformats.org/officeDocument/2006/math"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⊨(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 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zh-CN" altLang="zh-CN" sz="2400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8925" indent="-288925"/>
                <a14:m>
                  <m:oMath xmlns:m="http://schemas.openxmlformats.org/officeDocument/2006/math"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⊨(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)→((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)→(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zh-CN" altLang="zh-CN" sz="2400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8925" indent="-288925"/>
                <a14:m>
                  <m:oMath xmlns:m="http://schemas.openxmlformats.org/officeDocument/2006/math"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endParaRPr lang="zh-CN" altLang="zh-CN" sz="2400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8925" indent="-288925"/>
                <a14:m>
                  <m:oMath xmlns:m="http://schemas.openxmlformats.org/officeDocument/2006/math"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¬¬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endParaRPr lang="zh-CN" altLang="zh-CN" sz="2400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8925" indent="-288925"/>
                <a14:m>
                  <m:oMath xmlns:m="http://schemas.openxmlformats.org/officeDocument/2006/math"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→¬¬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endParaRPr lang="zh-CN" altLang="zh-CN" sz="2400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8925" indent="-288925"/>
                <a14:m>
                  <m:oMath xmlns:m="http://schemas.openxmlformats.org/officeDocument/2006/math"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¬¬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→¬¬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)→(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zh-CN" altLang="zh-CN" sz="2400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8925" indent="-288925"/>
                <a14:m>
                  <m:oMath xmlns:m="http://schemas.openxmlformats.org/officeDocument/2006/math"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)→(¬¬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→¬¬</m:t>
                    </m:r>
                    <m:r>
                      <a:rPr lang="pt-BR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pt-BR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2400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8925" indent="-288925"/>
                <a14:m>
                  <m:oMath xmlns:m="http://schemas.openxmlformats.org/officeDocument/2006/math"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⊨(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)→(¬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→¬</m:t>
                    </m:r>
                    <m:r>
                      <a:rPr lang="en-US" altLang="zh-CN" sz="2400" b="1" i="1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400" b="1" i="1" kern="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400" kern="0" dirty="0">
                  <a:latin typeface="Times New Roman" panose="02020603050405020304" pitchFamily="18" charset="0"/>
                </a:endParaRPr>
              </a:p>
              <a:p>
                <a:endParaRPr lang="zh-CN" altLang="en-US" sz="2400" b="0" kern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44009" y="1889074"/>
                <a:ext cx="4457700" cy="4934144"/>
              </a:xfrm>
              <a:prstGeom prst="rect">
                <a:avLst/>
              </a:prstGeom>
              <a:blipFill>
                <a:blip r:embed="rId4"/>
                <a:stretch>
                  <a:fillRect l="-1778" t="-1236" b="-407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内容占位符 2"/>
          <p:cNvSpPr txBox="1">
            <a:spLocks noChangeArrowheads="1"/>
          </p:cNvSpPr>
          <p:nvPr/>
        </p:nvSpPr>
        <p:spPr bwMode="auto">
          <a:xfrm>
            <a:off x="269192" y="992531"/>
            <a:ext cx="8223005" cy="931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742950" indent="-28575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b="0" kern="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左边有前提的推论式按照演绎定理得右边定理，是公理系统部分要证明的定理</a:t>
            </a:r>
            <a:endParaRPr lang="zh-CN" altLang="en-US" b="0" kern="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040628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命题逻辑公式的真值</a:t>
            </a:r>
          </a:p>
        </p:txBody>
      </p:sp>
      <p:sp>
        <p:nvSpPr>
          <p:cNvPr id="38915" name="内容占位符 2"/>
          <p:cNvSpPr>
            <a:spLocks noGrp="1" noChangeArrowheads="1"/>
          </p:cNvSpPr>
          <p:nvPr>
            <p:ph idx="1"/>
          </p:nvPr>
        </p:nvSpPr>
        <p:spPr>
          <a:xfrm>
            <a:off x="276225" y="946150"/>
            <a:ext cx="8479848" cy="5245100"/>
          </a:xfrm>
        </p:spPr>
        <p:txBody>
          <a:bodyPr/>
          <a:lstStyle/>
          <a:p>
            <a:r>
              <a:rPr lang="zh-CN" altLang="en-US" b="0" i="0" dirty="0"/>
              <a:t>对于一个命题逻辑合式公式，其逻辑真值是什么？</a:t>
            </a:r>
            <a:endParaRPr lang="en-US" altLang="zh-CN" b="0" i="0" dirty="0"/>
          </a:p>
          <a:p>
            <a:pPr lvl="1"/>
            <a:r>
              <a:rPr lang="zh-CN" altLang="en-US" sz="2800" b="0" i="0" dirty="0"/>
              <a:t>什么情况下为真？</a:t>
            </a:r>
            <a:endParaRPr lang="en-US" altLang="zh-CN" sz="2800" b="0" i="0" dirty="0"/>
          </a:p>
          <a:p>
            <a:pPr lvl="1"/>
            <a:r>
              <a:rPr lang="zh-CN" altLang="en-US" sz="2800" b="0" i="0" dirty="0"/>
              <a:t>什么情况下为假？</a:t>
            </a:r>
            <a:endParaRPr lang="en-US" altLang="zh-CN" sz="2800" b="0" i="0" dirty="0"/>
          </a:p>
          <a:p>
            <a:r>
              <a:rPr lang="zh-CN" altLang="en-US" b="0" i="0" dirty="0"/>
              <a:t>一个合式公式与逻辑真值之间的对应关系。</a:t>
            </a:r>
          </a:p>
        </p:txBody>
      </p:sp>
    </p:spTree>
  </p:cSld>
  <p:clrMapOvr>
    <a:masterClrMapping/>
  </p:clrMapOvr>
  <p:transition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755650" eaLnBrk="1" hangingPunct="1"/>
            <a:r>
              <a:rPr lang="zh-CN" altLang="en-US" i="0"/>
              <a:t>等值式模式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58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58775" y="1014413"/>
                <a:ext cx="4650547" cy="5135562"/>
              </a:xfrm>
            </p:spPr>
            <p:txBody>
              <a:bodyPr/>
              <a:lstStyle/>
              <a:p>
                <a:pPr marL="311150" indent="-311150" defTabSz="75565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b="0" i="0" dirty="0">
                    <a:latin typeface="Times New Roman" panose="02020603050405020304" pitchFamily="18" charset="0"/>
                  </a:rPr>
                  <a:t>零律</a:t>
                </a:r>
              </a:p>
              <a:p>
                <a:pPr marL="674688" lvl="1" indent="-249238" defTabSz="75565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en-US" sz="2800" i="0" dirty="0"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b="0" i="0" dirty="0">
                    <a:latin typeface="Times New Roman" panose="02020603050405020304" pitchFamily="18" charset="0"/>
                  </a:rPr>
                  <a:t>幂等律</a:t>
                </a:r>
              </a:p>
              <a:p>
                <a:pPr marL="674688" lvl="1" indent="-249238" defTabSz="75565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en-US" sz="2800" i="0" dirty="0"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b="0" i="0" dirty="0">
                    <a:latin typeface="Times New Roman" panose="02020603050405020304" pitchFamily="18" charset="0"/>
                  </a:rPr>
                  <a:t>吸收律</a:t>
                </a:r>
              </a:p>
              <a:p>
                <a:pPr marL="674688" lvl="1" indent="-249238" defTabSz="75565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∨</m:t>
                    </m:r>
                    <m:d>
                      <m:d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d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US" altLang="zh-CN" sz="2800" b="1" i="1" dirty="0">
                  <a:latin typeface="Cambria Math" panose="02040503050406030204" pitchFamily="18" charset="0"/>
                </a:endParaRPr>
              </a:p>
              <a:p>
                <a:pPr marL="674688" lvl="1" indent="-249238" defTabSz="75565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∧(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en-US" sz="2800" i="0" dirty="0"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b="0" i="0" dirty="0">
                    <a:latin typeface="Times New Roman" panose="02020603050405020304" pitchFamily="18" charset="0"/>
                  </a:rPr>
                  <a:t>同一律</a:t>
                </a:r>
              </a:p>
              <a:p>
                <a:pPr marL="674688" lvl="1" indent="-249238" defTabSz="75565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</a:endParaRPr>
              </a:p>
              <a:p>
                <a:pPr marL="674688" lvl="1" indent="-249238" defTabSz="75565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</a:endParaRPr>
              </a:p>
              <a:p>
                <a:pPr marL="674688" lvl="1" indent="-249238" defTabSz="75565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⊕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en-US" sz="280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758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58775" y="1014413"/>
                <a:ext cx="4650547" cy="5135562"/>
              </a:xfrm>
              <a:blipFill>
                <a:blip r:embed="rId2"/>
                <a:stretch>
                  <a:fillRect l="-2359" t="-15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12" name="Rectangle 4"/>
              <p:cNvSpPr>
                <a:spLocks noChangeArrowheads="1"/>
              </p:cNvSpPr>
              <p:nvPr/>
            </p:nvSpPr>
            <p:spPr bwMode="auto">
              <a:xfrm>
                <a:off x="5009322" y="1015035"/>
                <a:ext cx="4134678" cy="48990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311150" indent="-311150" defTabSz="755650" eaLnBrk="1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:r>
                  <a:rPr lang="zh-CN" altLang="en-US" sz="2800" dirty="0">
                    <a:ea typeface="黑体" panose="02010609060101010101" pitchFamily="49" charset="-122"/>
                    <a:cs typeface="Times New Roman" pitchFamily="18" charset="0"/>
                  </a:rPr>
                  <a:t>双重否定</a:t>
                </a:r>
              </a:p>
              <a:p>
                <a:pPr marL="674688" lvl="1" indent="-249238" defTabSz="755650" eaLnBrk="1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336699"/>
                  </a:buClr>
                  <a:buFontTx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itchFamily="18" charset="0"/>
                        <a:sym typeface="Symbol" pitchFamily="18" charset="2"/>
                      </a:rPr>
                      <m:t>¬¬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itchFamily="18" charset="0"/>
                      </a:rPr>
                      <m:t>𝑸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  <a:sym typeface="Symbol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itchFamily="18" charset="0"/>
                      </a:rPr>
                      <m:t>𝑸</m:t>
                    </m:r>
                  </m:oMath>
                </a14:m>
                <a:endParaRPr lang="zh-CN" altLang="en-US" sz="2800" b="1" dirty="0">
                  <a:ea typeface="黑体" panose="02010609060101010101" pitchFamily="49" charset="-122"/>
                  <a:cs typeface="Times New Roman" pitchFamily="18" charset="0"/>
                </a:endParaRPr>
              </a:p>
              <a:p>
                <a:pPr marL="311150" indent="-311150" defTabSz="755650" eaLnBrk="1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:r>
                  <a:rPr lang="zh-CN" altLang="en-US" sz="2800" dirty="0">
                    <a:ea typeface="黑体" panose="02010609060101010101" pitchFamily="49" charset="-122"/>
                    <a:cs typeface="Times New Roman" pitchFamily="18" charset="0"/>
                  </a:rPr>
                  <a:t>矛盾律</a:t>
                </a:r>
              </a:p>
              <a:p>
                <a:pPr marL="674688" lvl="1" indent="-249238" defTabSz="755650" eaLnBrk="1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336699"/>
                  </a:buClr>
                  <a:buFontTx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itchFamily="18" charset="0"/>
                      </a:rPr>
                      <m:t>𝑸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itchFamily="18" charset="0"/>
                      </a:rPr>
                      <m:t>∧¬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itchFamily="18" charset="0"/>
                      </a:rPr>
                      <m:t>𝑸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itchFamily="18" charset="0"/>
                        <a:sym typeface="Symbol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itchFamily="18" charset="0"/>
                      </a:rPr>
                      <m:t>𝟎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itchFamily="18" charset="0"/>
                      </a:rPr>
                      <m:t> </m:t>
                    </m:r>
                  </m:oMath>
                </a14:m>
                <a:endParaRPr lang="zh-CN" altLang="en-US" sz="2800" b="1" dirty="0">
                  <a:ea typeface="黑体" panose="02010609060101010101" pitchFamily="49" charset="-122"/>
                  <a:cs typeface="Times New Roman" pitchFamily="18" charset="0"/>
                </a:endParaRPr>
              </a:p>
              <a:p>
                <a:pPr marL="311150" indent="-311150" defTabSz="755650" eaLnBrk="1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:r>
                  <a:rPr lang="zh-CN" altLang="en-US" sz="2800" dirty="0">
                    <a:ea typeface="黑体" panose="02010609060101010101" pitchFamily="49" charset="-122"/>
                    <a:cs typeface="Times New Roman" pitchFamily="18" charset="0"/>
                  </a:rPr>
                  <a:t>排中律</a:t>
                </a:r>
              </a:p>
              <a:p>
                <a:pPr marL="674688" lvl="1" indent="-249238" defTabSz="755650" eaLnBrk="1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336699"/>
                  </a:buClr>
                  <a:buFontTx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itchFamily="18" charset="0"/>
                      </a:rPr>
                      <m:t>𝑸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itchFamily="18" charset="0"/>
                      </a:rPr>
                      <m:t>∨¬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itchFamily="18" charset="0"/>
                      </a:rPr>
                      <m:t>𝑸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itchFamily="18" charset="0"/>
                        <a:sym typeface="Symbol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itchFamily="18" charset="0"/>
                      </a:rPr>
                      <m:t>𝟏</m:t>
                    </m:r>
                  </m:oMath>
                </a14:m>
                <a:endParaRPr lang="zh-CN" altLang="en-US" sz="2800" b="1" dirty="0">
                  <a:ea typeface="黑体" panose="02010609060101010101" pitchFamily="49" charset="-122"/>
                  <a:cs typeface="Times New Roman" pitchFamily="18" charset="0"/>
                </a:endParaRPr>
              </a:p>
              <a:p>
                <a:pPr marL="311150" indent="-311150" defTabSz="755650" eaLnBrk="1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:r>
                  <a:rPr lang="zh-CN" altLang="en-US" sz="2800" dirty="0">
                    <a:ea typeface="黑体" panose="02010609060101010101" pitchFamily="49" charset="-122"/>
                    <a:cs typeface="Times New Roman" pitchFamily="18" charset="0"/>
                  </a:rPr>
                  <a:t>假言易位</a:t>
                </a:r>
              </a:p>
              <a:p>
                <a:pPr marL="674688" lvl="1" indent="-249238" defTabSz="755650" eaLnBrk="1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336699"/>
                  </a:buClr>
                  <a:buFontTx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zh-CN" sz="28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itchFamily="18" charset="0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itchFamily="18" charset="0"/>
                        <a:sym typeface="Symbol" pitchFamily="18" charset="2"/>
                      </a:rPr>
                      <m:t>⇔¬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itchFamily="18" charset="0"/>
                      </a:rPr>
                      <m:t>→¬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itchFamily="18" charset="0"/>
                      </a:rPr>
                      <m:t> </m:t>
                    </m:r>
                  </m:oMath>
                </a14:m>
                <a:endParaRPr lang="zh-CN" altLang="en-US" sz="2800" b="1" i="1" dirty="0">
                  <a:latin typeface="Cambria Math" panose="02040503050406030204" pitchFamily="18" charset="0"/>
                  <a:ea typeface="黑体" panose="02010609060101010101" pitchFamily="49" charset="-122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7412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09322" y="1015035"/>
                <a:ext cx="4134678" cy="4899025"/>
              </a:xfrm>
              <a:prstGeom prst="rect">
                <a:avLst/>
              </a:prstGeom>
              <a:blipFill>
                <a:blip r:embed="rId3"/>
                <a:stretch>
                  <a:fillRect l="-2655" t="-174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4157808"/>
      </p:ext>
    </p:extLst>
  </p:cSld>
  <p:clrMapOvr>
    <a:masterClrMapping/>
  </p:clrMapOvr>
  <p:transition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755650" eaLnBrk="1" hangingPunct="1"/>
            <a:r>
              <a:rPr lang="zh-CN" altLang="en-US" i="0"/>
              <a:t>等值式模式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61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58775" y="868363"/>
                <a:ext cx="5270500" cy="5191125"/>
              </a:xfrm>
            </p:spPr>
            <p:txBody>
              <a:bodyPr/>
              <a:lstStyle/>
              <a:p>
                <a:pPr marL="311150" indent="-311150" defTabSz="755650" eaLnBrk="1" hangingPunct="1"/>
                <a:r>
                  <a:rPr lang="zh-CN" altLang="en-US" b="0" i="0" dirty="0">
                    <a:latin typeface="Times New Roman" panose="02020603050405020304" pitchFamily="18" charset="0"/>
                  </a:rPr>
                  <a:t>德</a:t>
                </a:r>
                <a:r>
                  <a:rPr lang="zh-CN" altLang="en-US" b="0" i="0" dirty="0">
                    <a:latin typeface="Times New Roman" panose="02020603050405020304" pitchFamily="18" charset="0"/>
                    <a:sym typeface="Wingdings" panose="05000000000000000000" pitchFamily="2" charset="2"/>
                  </a:rPr>
                  <a:t>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摩根律</a:t>
                </a:r>
              </a:p>
              <a:p>
                <a:pPr marL="674688" lvl="1" indent="-249238" defTabSz="755650" eaLnBrk="1" hangingPunct="1"/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⇔¬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</a:endParaRPr>
              </a:p>
              <a:p>
                <a:pPr marL="674688" lvl="1" indent="-249238" defTabSz="755650" eaLnBrk="1" hangingPunct="1"/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⇔¬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∨¬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en-US" sz="2800" i="0" dirty="0"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/>
                <a:r>
                  <a:rPr lang="zh-CN" altLang="en-US" b="0" i="0" dirty="0">
                    <a:latin typeface="Times New Roman" panose="02020603050405020304" pitchFamily="18" charset="0"/>
                  </a:rPr>
                  <a:t>交换律</a:t>
                </a:r>
              </a:p>
              <a:p>
                <a:pPr marL="674688" lvl="1" indent="-249238" defTabSz="755650" eaLnBrk="1" hangingPunct="1"/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</a:endParaRPr>
              </a:p>
              <a:p>
                <a:pPr marL="674688" lvl="1" indent="-249238" defTabSz="755650" eaLnBrk="1" hangingPunct="1"/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</a:endParaRPr>
              </a:p>
              <a:p>
                <a:pPr marL="674688" lvl="1" indent="-249238" defTabSz="755650" eaLnBrk="1" hangingPunct="1"/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zh-CN" altLang="en-US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⊕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zh-CN" altLang="en-US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⊕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zh-CN" altLang="en-US" sz="280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86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58775" y="868363"/>
                <a:ext cx="5270500" cy="5191125"/>
              </a:xfrm>
              <a:blipFill>
                <a:blip r:embed="rId2"/>
                <a:stretch>
                  <a:fillRect l="-2083" t="-2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8980110"/>
      </p:ext>
    </p:extLst>
  </p:cSld>
  <p:clrMapOvr>
    <a:masterClrMapping/>
  </p:clrMapOvr>
  <p:transition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1112838" y="93663"/>
            <a:ext cx="6888162" cy="693737"/>
          </a:xfrm>
        </p:spPr>
        <p:txBody>
          <a:bodyPr/>
          <a:lstStyle/>
          <a:p>
            <a:pPr eaLnBrk="1" hangingPunct="1"/>
            <a:r>
              <a:rPr lang="zh-CN" altLang="en-US" i="0"/>
              <a:t>等值式模式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35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eaLnBrk="1" hangingPunct="1"/>
                <a:r>
                  <a:rPr lang="zh-CN" altLang="en-US" b="0" i="0" dirty="0">
                    <a:latin typeface="Times New Roman" panose="02020603050405020304" pitchFamily="18" charset="0"/>
                  </a:rPr>
                  <a:t>结合律</a:t>
                </a:r>
              </a:p>
              <a:p>
                <a:pPr lvl="1" eaLnBrk="1" hangingPunct="1"/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)∨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∨(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</a:endParaRPr>
              </a:p>
              <a:p>
                <a:pPr lvl="1" eaLnBrk="1" hangingPunct="1"/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)∧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∧(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</a:endParaRPr>
              </a:p>
              <a:p>
                <a:pPr lvl="1" eaLnBrk="1" hangingPunct="1"/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zh-CN" altLang="en-US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⊕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)⊕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zh-CN" altLang="en-US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⊕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zh-CN" altLang="en-US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⊕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zh-CN" altLang="en-US" sz="2800" i="0" dirty="0">
                  <a:latin typeface="Times New Roman" panose="02020603050405020304" pitchFamily="18" charset="0"/>
                </a:endParaRPr>
              </a:p>
              <a:p>
                <a:pPr eaLnBrk="1" hangingPunct="1"/>
                <a:r>
                  <a:rPr lang="zh-CN" altLang="en-US" b="0" i="0" dirty="0">
                    <a:latin typeface="Times New Roman" panose="02020603050405020304" pitchFamily="18" charset="0"/>
                  </a:rPr>
                  <a:t>分配律</a:t>
                </a:r>
              </a:p>
              <a:p>
                <a:pPr lvl="1" eaLnBrk="1" hangingPunct="1"/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∨(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)⇔(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)∧(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  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</a:endParaRPr>
              </a:p>
              <a:p>
                <a:pPr lvl="1" eaLnBrk="1" hangingPunct="1"/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∧(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)⇔(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)∨(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</a:endParaRPr>
              </a:p>
              <a:p>
                <a:pPr lvl="1" eaLnBrk="1" hangingPunct="1"/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∧(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zh-CN" altLang="en-US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⊕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)⇔(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⊕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zh-CN" altLang="en-US" sz="280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96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07" t="-2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2181888"/>
      </p:ext>
    </p:extLst>
  </p:cSld>
  <p:clrMapOvr>
    <a:masterClrMapping/>
  </p:clrMapOvr>
  <p:transition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755650" eaLnBrk="1" hangingPunct="1"/>
            <a:r>
              <a:rPr lang="zh-CN" altLang="en-US" i="0"/>
              <a:t>等值式模式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65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11150" indent="-311150" defTabSz="755650" eaLnBrk="1" hangingPunct="1"/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⊕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/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⊕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/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/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)∧(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/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⊕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)∨(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/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⊕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06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8932586"/>
      </p:ext>
    </p:extLst>
  </p:cSld>
  <p:clrMapOvr>
    <a:masterClrMapping/>
  </p:clrMapOvr>
  <p:transition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标题 1"/>
          <p:cNvSpPr>
            <a:spLocks noGrp="1" noChangeArrowheads="1"/>
          </p:cNvSpPr>
          <p:nvPr>
            <p:ph type="title"/>
          </p:nvPr>
        </p:nvSpPr>
        <p:spPr>
          <a:xfrm>
            <a:off x="1093788" y="9525"/>
            <a:ext cx="7772400" cy="936625"/>
          </a:xfrm>
        </p:spPr>
        <p:txBody>
          <a:bodyPr/>
          <a:lstStyle/>
          <a:p>
            <a:r>
              <a:rPr lang="zh-CN" altLang="en-US" sz="2900" i="0" dirty="0"/>
              <a:t>判断逻辑论证式与等价式方法</a:t>
            </a:r>
          </a:p>
        </p:txBody>
      </p:sp>
      <p:sp>
        <p:nvSpPr>
          <p:cNvPr id="76803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i="0" dirty="0">
                <a:latin typeface="Times New Roman" panose="02020603050405020304" pitchFamily="18" charset="0"/>
              </a:rPr>
              <a:t>指派函数法</a:t>
            </a:r>
            <a:endParaRPr lang="en-US" altLang="zh-CN" b="0" i="0" dirty="0">
              <a:latin typeface="Times New Roman" panose="02020603050405020304" pitchFamily="18" charset="0"/>
            </a:endParaRPr>
          </a:p>
          <a:p>
            <a:r>
              <a:rPr lang="zh-CN" altLang="zh-CN" b="0" i="0" dirty="0">
                <a:latin typeface="Times New Roman" panose="02020603050405020304" pitchFamily="18" charset="0"/>
              </a:rPr>
              <a:t>真值表求</a:t>
            </a:r>
            <a:r>
              <a:rPr lang="zh-CN" altLang="en-US" b="0" i="0" dirty="0">
                <a:latin typeface="Times New Roman" panose="02020603050405020304" pitchFamily="18" charset="0"/>
              </a:rPr>
              <a:t>真值法</a:t>
            </a:r>
            <a:endParaRPr lang="en-US" altLang="zh-CN" b="0" i="0" dirty="0">
              <a:latin typeface="Times New Roman" panose="02020603050405020304" pitchFamily="18" charset="0"/>
            </a:endParaRPr>
          </a:p>
          <a:p>
            <a:r>
              <a:rPr lang="en-US" altLang="zh-CN" b="0" i="0" dirty="0">
                <a:latin typeface="Times New Roman" panose="02020603050405020304" pitchFamily="18" charset="0"/>
              </a:rPr>
              <a:t>Python</a:t>
            </a:r>
            <a:r>
              <a:rPr lang="zh-CN" altLang="en-US" b="0" i="0" dirty="0">
                <a:latin typeface="Times New Roman" panose="02020603050405020304" pitchFamily="18" charset="0"/>
              </a:rPr>
              <a:t>验证</a:t>
            </a:r>
            <a:endParaRPr lang="en-US" altLang="zh-CN" b="0" i="0" dirty="0">
              <a:latin typeface="Times New Roman" panose="02020603050405020304" pitchFamily="18" charset="0"/>
            </a:endParaRPr>
          </a:p>
          <a:p>
            <a:endParaRPr lang="zh-CN" altLang="en-US" b="0" i="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607715"/>
      </p:ext>
    </p:extLst>
  </p:cSld>
  <p:clrMapOvr>
    <a:masterClrMapping/>
  </p:clrMapOvr>
  <p:transition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i="0" dirty="0"/>
              <a:t>指派法证明推论式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39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65473" y="1063931"/>
                <a:ext cx="8367713" cy="5043488"/>
              </a:xfrm>
            </p:spPr>
            <p:txBody>
              <a:bodyPr/>
              <a:lstStyle/>
              <a:p>
                <a:pPr eaLnBrk="1" hangingPunct="1"/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例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2.2.1</a:t>
                </a:r>
                <a:r>
                  <a:rPr lang="zh-CN" altLang="en-US" b="0" i="0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zh-CN" altLang="en-US" b="0" i="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证明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zh-CN" alt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,¬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l-GR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b="1" i="1" kern="12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¬ 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𝑸</m:t>
                    </m:r>
                  </m:oMath>
                </a14:m>
                <a:endParaRPr lang="en-US" altLang="zh-CN" i="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/>
                <a:r>
                  <a:rPr lang="zh-CN" altLang="en-US" b="0" i="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证明：</a:t>
                </a:r>
              </a:p>
              <a:p>
                <a:pPr lvl="1" eaLnBrk="1" hangingPunct="1"/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满足前提的真值指派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，使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)=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𝟎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lvl="1" eaLnBrk="1" hangingPunct="1"/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即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¬</m:t>
                    </m:r>
                    <m:r>
                      <a:rPr lang="en-US" altLang="zh-CN" sz="2800" b="1" i="1" kern="12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𝟏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，则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zh-CN" altLang="en-US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𝟏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914400" lvl="2" indent="-168275" eaLnBrk="1" hangingPunct="1">
                  <a:buNone/>
                </a:pPr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则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𝟏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lvl="1" eaLnBrk="1" hangingPunct="1"/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因此，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zh-CN" altLang="en-US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,¬ 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pt-BR" altLang="zh-CN" sz="2800" b="1" i="1" kern="12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endParaRPr lang="zh-CN" altLang="en-US" sz="2800" i="0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/>
                <a:endParaRPr lang="zh-CN" altLang="en-US" b="0" i="0" dirty="0"/>
              </a:p>
            </p:txBody>
          </p:sp>
        </mc:Choice>
        <mc:Fallback xmlns="">
          <p:sp>
            <p:nvSpPr>
              <p:cNvPr id="5939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65473" y="1063931"/>
                <a:ext cx="8367713" cy="5043488"/>
              </a:xfrm>
              <a:blipFill>
                <a:blip r:embed="rId3"/>
                <a:stretch>
                  <a:fillRect l="-1311" t="-25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01919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040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6045" y="1158586"/>
                <a:ext cx="8589963" cy="956541"/>
              </a:xfrm>
            </p:spPr>
            <p:txBody>
              <a:bodyPr/>
              <a:lstStyle/>
              <a:p>
                <a:pPr marL="311150" indent="-311150" defTabSz="755650" eaLnBrk="1" hangingPunct="1"/>
                <a:r>
                  <a:rPr lang="zh-CN" altLang="en-US" sz="280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例</a:t>
                </a:r>
                <a:r>
                  <a:rPr lang="en-US" altLang="zh-CN" sz="280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2.2.1</a:t>
                </a:r>
                <a:r>
                  <a:rPr lang="zh-CN" altLang="en-US" sz="2800" b="0" i="0" dirty="0">
                    <a:solidFill>
                      <a:srgbClr val="0070C0"/>
                    </a:solidFill>
                  </a:rPr>
                  <a:t> </a:t>
                </a:r>
                <a:r>
                  <a:rPr lang="zh-CN" altLang="en-US" sz="2800" b="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证明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altLang="zh-CN" b="1" i="1" kern="12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l-GR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⊨</m:t>
                    </m:r>
                    <m:r>
                      <a:rPr lang="pt-BR" altLang="zh-CN" b="1" i="1" kern="12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。</a:t>
                </a:r>
              </a:p>
              <a:p>
                <a:pPr marL="311150" indent="-311150" defTabSz="755650" eaLnBrk="1" hangingPunct="1"/>
                <a:endParaRPr lang="zh-CN" altLang="en-US" sz="2800" b="0" i="0" dirty="0">
                  <a:solidFill>
                    <a:srgbClr val="C00000"/>
                  </a:solidFill>
                  <a:latin typeface="Times New Roman" panose="02020603050405020304" pitchFamily="18" charset="0"/>
                </a:endParaRPr>
              </a:p>
              <a:p>
                <a:pPr marL="425450" lvl="1" indent="0" defTabSz="755650" eaLnBrk="1" hangingPunct="1">
                  <a:buNone/>
                </a:pPr>
                <a:endParaRPr lang="zh-CN" altLang="en-US" b="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040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6045" y="1158586"/>
                <a:ext cx="8589963" cy="956541"/>
              </a:xfrm>
              <a:blipFill>
                <a:blip r:embed="rId2"/>
                <a:stretch>
                  <a:fillRect l="-1207" t="-127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9525"/>
            <a:ext cx="7772400" cy="936625"/>
          </a:xfrm>
        </p:spPr>
        <p:txBody>
          <a:bodyPr/>
          <a:lstStyle/>
          <a:p>
            <a:pPr eaLnBrk="1" hangingPunct="1"/>
            <a:r>
              <a:rPr lang="zh-CN" altLang="en-US" sz="3600" i="0" dirty="0"/>
              <a:t>真值表法证明推论式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Group 4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6428017"/>
                  </p:ext>
                </p:extLst>
              </p:nvPr>
            </p:nvGraphicFramePr>
            <p:xfrm>
              <a:off x="1208658" y="2546109"/>
              <a:ext cx="6624736" cy="2334768"/>
            </p:xfrm>
            <a:graphic>
              <a:graphicData uri="http://schemas.openxmlformats.org/drawingml/2006/table">
                <a:tbl>
                  <a:tblPr/>
                  <a:tblGrid>
                    <a:gridCol w="52061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4030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8135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8480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92494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2772712">
                      <a:extLst>
                        <a:ext uri="{9D8B030D-6E8A-4147-A177-3AD203B41FA5}">
                          <a16:colId xmlns:a16="http://schemas.microsoft.com/office/drawing/2014/main" val="3692430603"/>
                        </a:ext>
                      </a:extLst>
                    </a:gridCol>
                  </a:tblGrid>
                  <a:tr h="450850"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𝑹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altLang="zh-CN" b="1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kumimoji="0" lang="en-US" altLang="zh-CN" sz="2200" b="1" i="1" u="none" strike="noStrike" cap="none" normalizeH="0" baseline="0" dirty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𝑹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𝑸</m:t>
                                </m:r>
                                <m:r>
                                  <a:rPr kumimoji="0" lang="zh-CN" altLang="en-US" sz="2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  <a:sym typeface="Symbol" panose="05050102010706020507" pitchFamily="18" charset="2"/>
                                  </a:rPr>
                                  <m:t>→</m:t>
                                </m:r>
                                <m:r>
                                  <a:rPr kumimoji="0" lang="en-US" altLang="zh-CN" sz="2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𝑹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altLang="zh-CN" b="1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kumimoji="0" lang="en-US" altLang="zh-CN" sz="2200" b="1" i="1" u="none" strike="noStrike" cap="none" normalizeH="0" baseline="0" dirty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altLang="zh-CN" sz="24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altLang="zh-CN" sz="24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  <m:r>
                                  <a:rPr lang="en-US" altLang="zh-CN" sz="2400" b="1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,¬</m:t>
                                </m:r>
                                <m:r>
                                  <a:rPr lang="en-US" altLang="zh-CN" sz="24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altLang="zh-CN" sz="24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⊨ ¬</m:t>
                                </m:r>
                                <m:r>
                                  <a:rPr lang="en-US" altLang="zh-CN" sz="24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2438"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50850"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52438"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50850"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75565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2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仿宋_GB2312" pitchFamily="49" charset="-122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仿宋_GB2312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Group 4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6428017"/>
                  </p:ext>
                </p:extLst>
              </p:nvPr>
            </p:nvGraphicFramePr>
            <p:xfrm>
              <a:off x="1208658" y="2546109"/>
              <a:ext cx="6624736" cy="2334768"/>
            </p:xfrm>
            <a:graphic>
              <a:graphicData uri="http://schemas.openxmlformats.org/drawingml/2006/table">
                <a:tbl>
                  <a:tblPr/>
                  <a:tblGrid>
                    <a:gridCol w="52061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4030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8135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8480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92494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2772712">
                      <a:extLst>
                        <a:ext uri="{9D8B030D-6E8A-4147-A177-3AD203B41FA5}">
                          <a16:colId xmlns:a16="http://schemas.microsoft.com/office/drawing/2014/main" val="3692430603"/>
                        </a:ext>
                      </a:extLst>
                    </a:gridCol>
                  </a:tblGrid>
                  <a:tr h="4937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488" t="-2469" r="-1169767" b="-380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01136" t="-2469" r="-1043182" b="-380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37209" t="-2469" r="-611628" b="-380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71910" t="-2469" r="-343258" b="-380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18421" t="-2469" r="-301974" b="-380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39780" t="-2469" r="-879" b="-380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602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488" t="-109211" r="-1169767" b="-3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01136" t="-109211" r="-1043182" b="-3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37209" t="-109211" r="-611628" b="-3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71910" t="-109211" r="-343258" b="-3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18421" t="-109211" r="-301974" b="-3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39780" t="-109211" r="-879" b="-3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602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488" t="-209211" r="-1169767" b="-2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01136" t="-209211" r="-1043182" b="-2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37209" t="-209211" r="-611628" b="-2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71910" t="-209211" r="-343258" b="-2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18421" t="-209211" r="-301974" b="-2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39780" t="-209211" r="-879" b="-2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602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488" t="-313333" r="-1169767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01136" t="-313333" r="-1043182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37209" t="-313333" r="-611628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71910" t="-313333" r="-343258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18421" t="-313333" r="-301974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39780" t="-313333" r="-879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6024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488" t="-407895" r="-1169767" b="-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01136" t="-407895" r="-1043182" b="-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37209" t="-407895" r="-611628" b="-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71910" t="-407895" r="-343258" b="-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18421" t="-407895" r="-301974" b="-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39780" t="-407895" r="-879" b="-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69105269"/>
      </p:ext>
    </p:extLst>
  </p:cSld>
  <p:clrMapOvr>
    <a:masterClrMapping/>
  </p:clrMapOvr>
  <p:transition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真值表证明等价式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例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2.2.2</a:t>
                </a:r>
                <a:r>
                  <a:rPr lang="zh-CN" altLang="en-US" b="0" i="0" dirty="0">
                    <a:solidFill>
                      <a:srgbClr val="0070C0"/>
                    </a:solidFill>
                  </a:rPr>
                  <a:t> 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求等价式</a:t>
                </a:r>
                <a14:m>
                  <m:oMath xmlns:m="http://schemas.openxmlformats.org/officeDocument/2006/math">
                    <m:r>
                      <a:rPr lang="pt-BR" altLang="zh-CN" b="1" i="1" kern="1200" dirty="0" smtClean="0">
                        <a:latin typeface="Cambria Math" panose="02040503050406030204" pitchFamily="18" charset="0"/>
                      </a:rPr>
                      <m:t>¬(</m:t>
                    </m:r>
                    <m:r>
                      <a:rPr lang="pt-BR" altLang="zh-CN" b="1" i="1" kern="1200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pt-BR" altLang="zh-CN" b="1" i="1" kern="1200" dirty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pt-BR" altLang="zh-CN" b="1" i="1" kern="1200" dirty="0">
                        <a:latin typeface="Cambria Math" panose="02040503050406030204" pitchFamily="18" charset="0"/>
                      </a:rPr>
                      <m:t>)⇔¬</m:t>
                    </m:r>
                    <m:r>
                      <a:rPr lang="pt-BR" altLang="zh-CN" b="1" i="1" kern="1200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kumimoji="0" lang="en-US" altLang="zh-CN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pt-BR" altLang="zh-CN" b="1" i="1" kern="1200" dirty="0">
                        <a:latin typeface="Cambria Math" panose="02040503050406030204" pitchFamily="18" charset="0"/>
                      </a:rPr>
                      <m:t>¬</m:t>
                    </m:r>
                    <m:r>
                      <a:rPr lang="pt-BR" altLang="zh-CN" b="1" i="1" kern="1200" dirty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pt-BR" altLang="zh-CN" b="1" i="1" kern="12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b="0" i="0" kern="1200" dirty="0">
                    <a:latin typeface="Times New Roman" panose="02020603050405020304" pitchFamily="18" charset="0"/>
                  </a:rPr>
                  <a:t>真值</a:t>
                </a:r>
                <a:endParaRPr lang="en-US" altLang="zh-CN" b="0" i="0" kern="1200" dirty="0">
                  <a:latin typeface="Times New Roman" panose="02020603050405020304" pitchFamily="18" charset="0"/>
                </a:endParaRPr>
              </a:p>
              <a:p>
                <a:endParaRPr lang="en-US" altLang="zh-CN" b="0" i="0" kern="1200" dirty="0">
                  <a:solidFill>
                    <a:srgbClr val="C00000"/>
                  </a:solidFill>
                  <a:latin typeface="Times New Roman" panose="02020603050405020304" pitchFamily="18" charset="0"/>
                </a:endParaRPr>
              </a:p>
              <a:p>
                <a:endParaRPr lang="en-US" altLang="zh-CN" b="0" i="0" kern="1200" dirty="0">
                  <a:solidFill>
                    <a:srgbClr val="C00000"/>
                  </a:solidFill>
                  <a:latin typeface="Times New Roman" panose="02020603050405020304" pitchFamily="18" charset="0"/>
                </a:endParaRPr>
              </a:p>
              <a:p>
                <a:endParaRPr lang="en-US" altLang="zh-CN" b="0" i="0" kern="1200" dirty="0">
                  <a:solidFill>
                    <a:srgbClr val="C00000"/>
                  </a:solidFill>
                  <a:latin typeface="Times New Roman" panose="02020603050405020304" pitchFamily="18" charset="0"/>
                </a:endParaRPr>
              </a:p>
              <a:p>
                <a:endParaRPr lang="en-US" altLang="zh-CN" b="0" i="0" kern="1200" dirty="0">
                  <a:solidFill>
                    <a:srgbClr val="C00000"/>
                  </a:solidFill>
                  <a:latin typeface="Times New Roman" panose="02020603050405020304" pitchFamily="18" charset="0"/>
                </a:endParaRPr>
              </a:p>
              <a:p>
                <a:endParaRPr lang="en-US" altLang="zh-CN" b="0" i="0" kern="1200" dirty="0">
                  <a:solidFill>
                    <a:srgbClr val="C00000"/>
                  </a:solidFill>
                  <a:latin typeface="Times New Roman" panose="02020603050405020304" pitchFamily="18" charset="0"/>
                </a:endParaRPr>
              </a:p>
              <a:p>
                <a:endParaRPr lang="en-US" altLang="zh-CN" b="0" i="0" kern="1200" dirty="0">
                  <a:solidFill>
                    <a:srgbClr val="C00000"/>
                  </a:solidFill>
                  <a:latin typeface="Times New Roman" panose="02020603050405020304" pitchFamily="18" charset="0"/>
                </a:endParaRPr>
              </a:p>
              <a:p>
                <a:endParaRPr lang="en-US" altLang="zh-CN" b="0" i="0" kern="1200" dirty="0">
                  <a:solidFill>
                    <a:srgbClr val="C00000"/>
                  </a:solidFill>
                  <a:latin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b="0" i="0" kern="120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真值表不仅可以用来定义联结词，也可以用来验证合式公式、推论式和等价式。</a:t>
                </a:r>
                <a:endParaRPr lang="zh-CN" altLang="en-US" b="0" i="0" dirty="0">
                  <a:solidFill>
                    <a:srgbClr val="0070C0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19" t="-2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Group 82">
                <a:extLst>
                  <a:ext uri="{FF2B5EF4-FFF2-40B4-BE49-F238E27FC236}">
                    <a16:creationId xmlns:a16="http://schemas.microsoft.com/office/drawing/2014/main" id="{02E1AFA5-FCA4-480C-AA79-BBEA699029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4763112"/>
                  </p:ext>
                </p:extLst>
              </p:nvPr>
            </p:nvGraphicFramePr>
            <p:xfrm>
              <a:off x="0" y="1937516"/>
              <a:ext cx="9143999" cy="2468880"/>
            </p:xfrm>
            <a:graphic>
              <a:graphicData uri="http://schemas.openxmlformats.org/drawingml/2006/table">
                <a:tbl>
                  <a:tblPr/>
                  <a:tblGrid>
                    <a:gridCol w="437786">
                      <a:extLst>
                        <a:ext uri="{9D8B030D-6E8A-4147-A177-3AD203B41FA5}">
                          <a16:colId xmlns:a16="http://schemas.microsoft.com/office/drawing/2014/main" val="4103545993"/>
                        </a:ext>
                      </a:extLst>
                    </a:gridCol>
                    <a:gridCol w="424167">
                      <a:extLst>
                        <a:ext uri="{9D8B030D-6E8A-4147-A177-3AD203B41FA5}">
                          <a16:colId xmlns:a16="http://schemas.microsoft.com/office/drawing/2014/main" val="2295655657"/>
                        </a:ext>
                      </a:extLst>
                    </a:gridCol>
                    <a:gridCol w="945557">
                      <a:extLst>
                        <a:ext uri="{9D8B030D-6E8A-4147-A177-3AD203B41FA5}">
                          <a16:colId xmlns:a16="http://schemas.microsoft.com/office/drawing/2014/main" val="548037047"/>
                        </a:ext>
                      </a:extLst>
                    </a:gridCol>
                    <a:gridCol w="1432055">
                      <a:extLst>
                        <a:ext uri="{9D8B030D-6E8A-4147-A177-3AD203B41FA5}">
                          <a16:colId xmlns:a16="http://schemas.microsoft.com/office/drawing/2014/main" val="2692213807"/>
                        </a:ext>
                      </a:extLst>
                    </a:gridCol>
                    <a:gridCol w="505125">
                      <a:extLst>
                        <a:ext uri="{9D8B030D-6E8A-4147-A177-3AD203B41FA5}">
                          <a16:colId xmlns:a16="http://schemas.microsoft.com/office/drawing/2014/main" val="2001373972"/>
                        </a:ext>
                      </a:extLst>
                    </a:gridCol>
                    <a:gridCol w="525954">
                      <a:extLst>
                        <a:ext uri="{9D8B030D-6E8A-4147-A177-3AD203B41FA5}">
                          <a16:colId xmlns:a16="http://schemas.microsoft.com/office/drawing/2014/main" val="1540172566"/>
                        </a:ext>
                      </a:extLst>
                    </a:gridCol>
                    <a:gridCol w="1504961">
                      <a:extLst>
                        <a:ext uri="{9D8B030D-6E8A-4147-A177-3AD203B41FA5}">
                          <a16:colId xmlns:a16="http://schemas.microsoft.com/office/drawing/2014/main" val="1190237339"/>
                        </a:ext>
                      </a:extLst>
                    </a:gridCol>
                    <a:gridCol w="3368394">
                      <a:extLst>
                        <a:ext uri="{9D8B030D-6E8A-4147-A177-3AD203B41FA5}">
                          <a16:colId xmlns:a16="http://schemas.microsoft.com/office/drawing/2014/main" val="794944958"/>
                        </a:ext>
                      </a:extLst>
                    </a:gridCol>
                  </a:tblGrid>
                  <a:tr h="489654"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</a:rPr>
                                  <m:t>𝒑</m:t>
                                </m:r>
                                <m:r>
                                  <a:rPr lang="en-US" altLang="zh-CN" sz="2400" b="1" i="1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altLang="zh-CN" sz="2400" b="1" i="1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altLang="zh-CN" sz="2400" b="1" i="1" kern="120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¬(</m:t>
                                </m:r>
                                <m:r>
                                  <a:rPr kumimoji="0" lang="en-US" altLang="zh-CN" sz="2400" b="1" i="1" u="none" strike="noStrike" cap="none" normalizeH="0" baseline="0" dirty="0" err="1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</a:rPr>
                                  <m:t>𝒑</m:t>
                                </m:r>
                                <m:r>
                                  <a:rPr lang="en-US" altLang="zh-CN" sz="2400" b="1" i="1" dirty="0" err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altLang="zh-CN" sz="2400" b="1" i="1" dirty="0" err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altLang="zh-CN" sz="2400" b="1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pt-BR" altLang="zh-CN" sz="2400" b="1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altLang="zh-CN" sz="2400" b="1" i="1" kern="12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altLang="zh-CN" sz="2400" b="1" i="1" kern="120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pt-BR" altLang="zh-CN" sz="2400" b="1" i="1" kern="120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kumimoji="0" lang="en-US" altLang="zh-CN" sz="24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</a:rPr>
                                  <m:t>∨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altLang="zh-CN" sz="2400" b="1" i="1" kern="1200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¬(</m:t>
                                </m:r>
                                <m:r>
                                  <a:rPr lang="pt-BR" altLang="zh-CN" sz="2400" b="1" i="1" kern="1200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altLang="zh-CN" sz="2400" b="1" i="1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 ∧ 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) ⇔¬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kumimoji="0" lang="en-US" altLang="zh-CN" sz="2400" b="1" i="1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</a:rPr>
                                  <m:t>∨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kumimoji="0" lang="en-US" altLang="zh-CN" sz="2400" b="1" i="1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华文仿宋" panose="02010600040101010101" pitchFamily="2" charset="-122"/>
                                  </a:rPr>
                                  <m:t> 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B0F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61830182"/>
                      </a:ext>
                    </a:extLst>
                  </a:tr>
                  <a:tr h="489654"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00B0F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B0F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88574748"/>
                      </a:ext>
                    </a:extLst>
                  </a:tr>
                  <a:tr h="489654"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00B0F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B0F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0416174"/>
                      </a:ext>
                    </a:extLst>
                  </a:tr>
                  <a:tr h="489654"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00B0F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B0F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64522887"/>
                      </a:ext>
                    </a:extLst>
                  </a:tr>
                  <a:tr h="489654"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4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00B0F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4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B0F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37299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Group 82">
                <a:extLst>
                  <a:ext uri="{FF2B5EF4-FFF2-40B4-BE49-F238E27FC236}">
                    <a16:creationId xmlns:a16="http://schemas.microsoft.com/office/drawing/2014/main" id="{02E1AFA5-FCA4-480C-AA79-BBEA699029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4763112"/>
                  </p:ext>
                </p:extLst>
              </p:nvPr>
            </p:nvGraphicFramePr>
            <p:xfrm>
              <a:off x="0" y="1937516"/>
              <a:ext cx="9143999" cy="2468880"/>
            </p:xfrm>
            <a:graphic>
              <a:graphicData uri="http://schemas.openxmlformats.org/drawingml/2006/table">
                <a:tbl>
                  <a:tblPr/>
                  <a:tblGrid>
                    <a:gridCol w="437786">
                      <a:extLst>
                        <a:ext uri="{9D8B030D-6E8A-4147-A177-3AD203B41FA5}">
                          <a16:colId xmlns:a16="http://schemas.microsoft.com/office/drawing/2014/main" val="4103545993"/>
                        </a:ext>
                      </a:extLst>
                    </a:gridCol>
                    <a:gridCol w="424167">
                      <a:extLst>
                        <a:ext uri="{9D8B030D-6E8A-4147-A177-3AD203B41FA5}">
                          <a16:colId xmlns:a16="http://schemas.microsoft.com/office/drawing/2014/main" val="2295655657"/>
                        </a:ext>
                      </a:extLst>
                    </a:gridCol>
                    <a:gridCol w="945557">
                      <a:extLst>
                        <a:ext uri="{9D8B030D-6E8A-4147-A177-3AD203B41FA5}">
                          <a16:colId xmlns:a16="http://schemas.microsoft.com/office/drawing/2014/main" val="548037047"/>
                        </a:ext>
                      </a:extLst>
                    </a:gridCol>
                    <a:gridCol w="1432055">
                      <a:extLst>
                        <a:ext uri="{9D8B030D-6E8A-4147-A177-3AD203B41FA5}">
                          <a16:colId xmlns:a16="http://schemas.microsoft.com/office/drawing/2014/main" val="2692213807"/>
                        </a:ext>
                      </a:extLst>
                    </a:gridCol>
                    <a:gridCol w="505125">
                      <a:extLst>
                        <a:ext uri="{9D8B030D-6E8A-4147-A177-3AD203B41FA5}">
                          <a16:colId xmlns:a16="http://schemas.microsoft.com/office/drawing/2014/main" val="2001373972"/>
                        </a:ext>
                      </a:extLst>
                    </a:gridCol>
                    <a:gridCol w="525954">
                      <a:extLst>
                        <a:ext uri="{9D8B030D-6E8A-4147-A177-3AD203B41FA5}">
                          <a16:colId xmlns:a16="http://schemas.microsoft.com/office/drawing/2014/main" val="1540172566"/>
                        </a:ext>
                      </a:extLst>
                    </a:gridCol>
                    <a:gridCol w="1504961">
                      <a:extLst>
                        <a:ext uri="{9D8B030D-6E8A-4147-A177-3AD203B41FA5}">
                          <a16:colId xmlns:a16="http://schemas.microsoft.com/office/drawing/2014/main" val="1190237339"/>
                        </a:ext>
                      </a:extLst>
                    </a:gridCol>
                    <a:gridCol w="3368394">
                      <a:extLst>
                        <a:ext uri="{9D8B030D-6E8A-4147-A177-3AD203B41FA5}">
                          <a16:colId xmlns:a16="http://schemas.microsoft.com/office/drawing/2014/main" val="794944958"/>
                        </a:ext>
                      </a:extLst>
                    </a:gridCol>
                  </a:tblGrid>
                  <a:tr h="4937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2778" t="-1235" r="-1987500" b="-4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107246" t="-1235" r="-1973913" b="-4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91667" t="-1235" r="-773077" b="-4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127778" t="-1235" r="-415385" b="-4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642169" t="-1235" r="-1071084" b="-4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708046" t="-1235" r="-921839" b="-4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285772" t="-1235" r="-226016" b="-4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171609" t="-1235" r="-542" b="-4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1830182"/>
                      </a:ext>
                    </a:extLst>
                  </a:tr>
                  <a:tr h="4937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2778" t="-101235" r="-1987500" b="-3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107246" t="-101235" r="-1973913" b="-3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91667" t="-101235" r="-773077" b="-3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127778" t="-101235" r="-415385" b="-3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642169" t="-101235" r="-1071084" b="-3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708046" t="-101235" r="-921839" b="-3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285772" t="-101235" r="-226016" b="-3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171609" t="-101235" r="-542" b="-3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8574748"/>
                      </a:ext>
                    </a:extLst>
                  </a:tr>
                  <a:tr h="4937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2778" t="-198780" r="-19875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107246" t="-198780" r="-197391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91667" t="-198780" r="-77307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127778" t="-198780" r="-41538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642169" t="-198780" r="-1071084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708046" t="-198780" r="-921839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285772" t="-198780" r="-22601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171609" t="-198780" r="-542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30416174"/>
                      </a:ext>
                    </a:extLst>
                  </a:tr>
                  <a:tr h="4937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2778" t="-302469" r="-1987500" b="-1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107246" t="-302469" r="-1973913" b="-1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91667" t="-302469" r="-773077" b="-1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127778" t="-302469" r="-415385" b="-1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642169" t="-302469" r="-1071084" b="-1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708046" t="-302469" r="-921839" b="-1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285772" t="-302469" r="-226016" b="-1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171609" t="-302469" r="-542" b="-1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4522887"/>
                      </a:ext>
                    </a:extLst>
                  </a:tr>
                  <a:tr h="4937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2778" t="-402469" r="-1987500" b="-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107246" t="-402469" r="-1973913" b="-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91667" t="-402469" r="-773077" b="-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127778" t="-402469" r="-415385" b="-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642169" t="-402469" r="-1071084" b="-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708046" t="-402469" r="-921839" b="-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285772" t="-402469" r="-226016" b="-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171609" t="-402469" r="-542" b="-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37299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43196784"/>
      </p:ext>
    </p:extLst>
  </p:cSld>
  <p:clrMapOvr>
    <a:masterClrMapping/>
  </p:clrMapOvr>
  <p:transition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0" dirty="0"/>
              <a:t>Python</a:t>
            </a:r>
            <a:r>
              <a:rPr lang="zh-CN" altLang="en-US" i="0" dirty="0"/>
              <a:t>验证论证有效性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711200" y="833438"/>
          <a:ext cx="7912100" cy="560863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4103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84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0863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def isargument2(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pre,s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w='Q R '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for u in pre: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w=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w+u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+' '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w=w+'⊨'+s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print(w)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truth={True</a:t>
                      </a:r>
                      <a:r>
                        <a:rPr lang="zh-CN" alt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False}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for Q in truth: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for R in truth: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pv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=[]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for pk in pre: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    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pv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=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pv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+[eval(pk)]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f=eval(s)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t=[Q</a:t>
                      </a:r>
                      <a:r>
                        <a:rPr lang="zh-CN" alt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R]+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pv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+[f]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print01(t)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return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def isargument3(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pre,s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w='P Q R '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for u in pre: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w=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w+u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+' '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w=w+'⊨'+s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print(w)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truth={True</a:t>
                      </a:r>
                      <a:r>
                        <a:rPr lang="zh-CN" alt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False}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for P in truth: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for Q in truth: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for R in truth: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    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pv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=[]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    for pk in pre: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        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pv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=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pv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+[eval(pk)]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    f=eval(s)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    t=[P</a:t>
                      </a:r>
                      <a:r>
                        <a:rPr lang="zh-CN" alt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r>
                        <a:rPr lang="zh-CN" altLang="en-US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R]+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pv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+[f]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    print01(t)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return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4499095"/>
      </p:ext>
    </p:extLst>
  </p:cSld>
  <p:clrMapOvr>
    <a:masterClrMapping/>
  </p:clrMapOvr>
  <p:transition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/>
              <a:t>论证有效性（续）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9038442"/>
                  </p:ext>
                </p:extLst>
              </p:nvPr>
            </p:nvGraphicFramePr>
            <p:xfrm>
              <a:off x="614363" y="946150"/>
              <a:ext cx="7912100" cy="365760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79121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99672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sz="2400" b="1" i="1" kern="1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1" i="1" kern="1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𝑸</m:t>
                                    </m:r>
                                  </m:e>
                                  <m:e>
                                    <m:r>
                                      <a:rPr lang="en-US" altLang="zh-CN" sz="2400" b="1" i="1" kern="1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𝑹</m:t>
                                    </m:r>
                                  </m:e>
                                </m:d>
                                <m:r>
                                  <a:rPr lang="en-US" altLang="zh-CN" sz="2400" b="1" i="1" kern="100" dirty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,</m:t>
                                </m:r>
                                <m:r>
                                  <a:rPr lang="en-US" altLang="zh-CN" sz="2400" b="1" i="1" kern="100" dirty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¬</m:t>
                                </m:r>
                                <m:r>
                                  <a:rPr lang="en-US" altLang="zh-CN" sz="2400" b="1" i="1" kern="100" dirty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𝑸</m:t>
                                </m:r>
                                <m:r>
                                  <a:rPr lang="el-GR" altLang="zh-CN" sz="24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⊨</m:t>
                                </m:r>
                                <m:r>
                                  <a:rPr lang="en-US" altLang="zh-CN" sz="2400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𝑹</m:t>
                                </m:r>
                              </m:oMath>
                            </m:oMathPara>
                          </a14:m>
                          <a:endParaRPr lang="en-US" altLang="zh-CN" sz="2400" b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98689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import </a:t>
                          </a:r>
                          <a:r>
                            <a:rPr lang="en-US" altLang="zh-CN" sz="2400" kern="100" dirty="0" err="1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dmath.logic</a:t>
                          </a: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as </a:t>
                          </a:r>
                          <a:r>
                            <a:rPr lang="en-US" altLang="zh-CN" sz="2400" kern="100" dirty="0" err="1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dml</a:t>
                          </a:r>
                          <a:endParaRPr lang="en-US" altLang="zh-CN" sz="240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p=['(Q|R)','(not Q)']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s='R'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dml.isargument2(</a:t>
                          </a:r>
                          <a:r>
                            <a:rPr lang="en-US" altLang="zh-CN" sz="2400" kern="100" dirty="0" err="1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p,s</a:t>
                          </a: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)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798689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pt-BR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Q R (Q|R) (not Q) ⊨R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pt-BR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0  0  0  1  0  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pt-BR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0  1  1  1  1  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pt-BR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1  0  1  0  0  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pt-BR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1  1  1  0  1 </a:t>
                          </a:r>
                          <a:endParaRPr lang="en-US" altLang="zh-CN" sz="240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9038442"/>
                  </p:ext>
                </p:extLst>
              </p:nvPr>
            </p:nvGraphicFramePr>
            <p:xfrm>
              <a:off x="614363" y="946150"/>
              <a:ext cx="7912100" cy="365760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79121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77" t="-1667" r="-154" b="-95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import </a:t>
                          </a:r>
                          <a:r>
                            <a:rPr lang="en-US" altLang="zh-CN" sz="2400" kern="100" dirty="0" err="1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dmath.logic</a:t>
                          </a: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as </a:t>
                          </a:r>
                          <a:r>
                            <a:rPr lang="en-US" altLang="zh-CN" sz="2400" kern="100" dirty="0" err="1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dml</a:t>
                          </a:r>
                          <a:endParaRPr lang="en-US" altLang="zh-CN" sz="240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p=['(Q|R)','(not Q)']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s='R'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dml.isargument2(</a:t>
                          </a:r>
                          <a:r>
                            <a:rPr lang="en-US" altLang="zh-CN" sz="2400" kern="100" dirty="0" err="1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p,s</a:t>
                          </a: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)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828800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pt-BR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Q R (Q|R) (not Q) ⊨R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pt-BR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0  0  0  1  0  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pt-BR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0  1  1  1  1  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pt-BR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1  0  1  0  0  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pt-BR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1  1  1  0  1 </a:t>
                          </a:r>
                          <a:endParaRPr lang="en-US" altLang="zh-CN" sz="240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57900897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指派函数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771" name="内容占位符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83201" y="1062918"/>
                <a:ext cx="8568630" cy="5030788"/>
              </a:xfrm>
            </p:spPr>
            <p:txBody>
              <a:bodyPr/>
              <a:lstStyle/>
              <a:p>
                <a:r>
                  <a:rPr lang="zh-CN" altLang="en-US" i="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定义 </a:t>
                </a:r>
                <a:r>
                  <a:rPr lang="en-US" altLang="zh-CN" i="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2.1.1</a:t>
                </a:r>
                <a:r>
                  <a:rPr lang="en-US" altLang="zh-CN" b="0" i="0" dirty="0"/>
                  <a:t> </a:t>
                </a:r>
                <a:r>
                  <a:rPr lang="zh-CN" altLang="en-US" i="0" dirty="0">
                    <a:solidFill>
                      <a:srgbClr val="0070C0"/>
                    </a:solidFill>
                  </a:rPr>
                  <a:t>指派函数</a:t>
                </a:r>
                <a:r>
                  <a:rPr lang="zh-CN" altLang="en-US" b="0" i="0" dirty="0"/>
                  <a:t>（简称</a:t>
                </a:r>
                <a:r>
                  <a:rPr lang="zh-CN" altLang="en-US" i="0" dirty="0">
                    <a:solidFill>
                      <a:srgbClr val="0070C0"/>
                    </a:solidFill>
                  </a:rPr>
                  <a:t>指派</a:t>
                </a:r>
                <a:r>
                  <a:rPr lang="zh-CN" altLang="en-US" b="0" i="0" dirty="0"/>
                  <a:t>）</a:t>
                </a:r>
                <a:r>
                  <a:rPr lang="zh-CN" altLang="zh-CN" b="0" i="0" dirty="0"/>
                  <a:t>是一种从合式公式到集合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zh-CN" b="0" i="0" dirty="0"/>
                  <a:t>的函数，记为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</m:oMath>
                </a14:m>
                <a:r>
                  <a:rPr lang="zh-CN" altLang="zh-CN" b="0" i="0" dirty="0"/>
                  <a:t>。</a:t>
                </a:r>
                <a:endParaRPr lang="en-US" altLang="zh-CN" b="0" i="0" dirty="0"/>
              </a:p>
              <a:p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b="1" i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{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𝟎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，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𝟏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}</m:t>
                    </m:r>
                  </m:oMath>
                </a14:m>
                <a:endParaRPr lang="en-US" altLang="zh-CN" i="0" dirty="0"/>
              </a:p>
              <a:p>
                <a:endParaRPr lang="en-US" altLang="zh-CN" b="0" i="0" dirty="0"/>
              </a:p>
              <a:p>
                <a:r>
                  <a:rPr lang="zh-CN" altLang="zh-CN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2.1.2</a:t>
                </a:r>
                <a:r>
                  <a:rPr lang="en-US" altLang="zh-CN" b="0" i="0" dirty="0"/>
                  <a:t> </a:t>
                </a:r>
                <a:r>
                  <a:rPr lang="zh-CN" altLang="en-US" b="0" i="0" dirty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/>
                  <a:t>是命题变元，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</m:oMath>
                </a14:m>
                <a:r>
                  <a:rPr lang="zh-CN" altLang="en-US" b="0" i="0" dirty="0"/>
                  <a:t>是指派，则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/>
                  <a:t>的语义是指定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/>
                  <a:t>的真值（表示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</m:oMath>
                </a14:m>
                <a:r>
                  <a:rPr lang="zh-CN" altLang="en-US" b="0" i="0" dirty="0"/>
                  <a:t>赋给命题变元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/>
                  <a:t>的真值）</a:t>
                </a:r>
                <a:r>
                  <a:rPr lang="en-US" altLang="zh-CN" b="0" i="0" dirty="0"/>
                  <a:t> </a:t>
                </a:r>
                <a:r>
                  <a:rPr lang="zh-CN" altLang="en-US" b="0" i="0" dirty="0"/>
                  <a:t>，即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altLang="zh-CN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p>
                        <m:r>
                          <a:rPr lang="zh-CN" alt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𝝈</m:t>
                        </m:r>
                      </m:sup>
                    </m:sSup>
                  </m:oMath>
                </a14:m>
                <a:r>
                  <a:rPr lang="zh-CN" altLang="en-US" b="0" i="0" dirty="0"/>
                  <a:t>，其中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p>
                        <m:r>
                          <a:rPr lang="zh-CN" altLang="en-US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𝝈</m:t>
                        </m:r>
                      </m:sup>
                    </m:sSup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{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𝟎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 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𝟏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}</m:t>
                    </m:r>
                  </m:oMath>
                </a14:m>
                <a:r>
                  <a:rPr lang="zh-CN" altLang="en-US" b="0" i="0" dirty="0"/>
                  <a:t>。</a:t>
                </a:r>
                <a:endParaRPr lang="en-US" altLang="zh-CN" b="0" i="0" dirty="0"/>
              </a:p>
              <a:p>
                <a:endParaRPr lang="zh-CN" altLang="zh-CN" b="0" i="0" dirty="0"/>
              </a:p>
            </p:txBody>
          </p:sp>
        </mc:Choice>
        <mc:Fallback xmlns="">
          <p:sp>
            <p:nvSpPr>
              <p:cNvPr id="32771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3201" y="1062918"/>
                <a:ext cx="8568630" cy="5030788"/>
              </a:xfrm>
              <a:blipFill>
                <a:blip r:embed="rId2"/>
                <a:stretch>
                  <a:fillRect l="-1209" t="-2421" r="-14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5832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/>
              <a:t>论证有效性（续）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4435151"/>
                  </p:ext>
                </p:extLst>
              </p:nvPr>
            </p:nvGraphicFramePr>
            <p:xfrm>
              <a:off x="506413" y="1222375"/>
              <a:ext cx="7912100" cy="5121275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79121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6580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kern="120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lang="en-US" altLang="zh-CN" sz="2400" b="1" i="1" kern="1200" dirty="0" err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𝒑</m:t>
                                </m:r>
                                <m:r>
                                  <a:rPr lang="en-US" altLang="zh-CN" sz="2400" b="1" i="1" kern="1200" dirty="0" err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→</m:t>
                                </m:r>
                                <m:r>
                                  <a:rPr lang="en-US" altLang="zh-CN" sz="2400" b="1" i="1" kern="1200" dirty="0" err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𝒒</m:t>
                                </m:r>
                                <m:r>
                                  <a:rPr lang="en-US" altLang="zh-CN" sz="2400" b="1" i="1" kern="1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  <m:r>
                                  <a:rPr lang="en-US" altLang="zh-CN" sz="2400" b="1" i="1" kern="120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⊭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𝒑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→((¬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𝒒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∧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𝒓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)∨(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𝒒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∧¬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𝒓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)))</m:t>
                                </m:r>
                              </m:oMath>
                            </m:oMathPara>
                          </a14:m>
                          <a:endParaRPr lang="en-US" altLang="zh-CN" sz="2400" b="1" kern="1200" dirty="0">
                            <a:solidFill>
                              <a:srgbClr val="C0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63221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import </a:t>
                          </a:r>
                          <a:r>
                            <a:rPr lang="en-US" altLang="zh-CN" sz="2400" kern="100" dirty="0" err="1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dmath.logic</a:t>
                          </a: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as </a:t>
                          </a:r>
                          <a:r>
                            <a:rPr lang="en-US" altLang="zh-CN" sz="2400" kern="100" dirty="0" err="1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dml</a:t>
                          </a:r>
                          <a:endParaRPr lang="en-US" altLang="zh-CN" sz="240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s='((not P)|(((not Q)&amp;R)|(Q&amp;(not R))))'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pre=['((not P)|Q)']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dml.isargument3(</a:t>
                          </a:r>
                          <a:r>
                            <a:rPr lang="en-US" altLang="zh-CN" sz="2400" kern="100" dirty="0" err="1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pre,s</a:t>
                          </a: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)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292249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P Q R ((not P)|Q) ⊨((not P)|(((not Q)&amp;R)|(Q&amp;(not R))))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0  0  0  1  1  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0  0  1  1  1  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0  1  0  1  1  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0  1  1  1  1  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1  0  0  0  0  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1  0  1  0  1  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1  1  0  1  1  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1  1  1  1  0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4435151"/>
                  </p:ext>
                </p:extLst>
              </p:nvPr>
            </p:nvGraphicFramePr>
            <p:xfrm>
              <a:off x="506413" y="1222375"/>
              <a:ext cx="7912100" cy="5121275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79121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6580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77" t="-1667" r="-231" b="-135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63221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import </a:t>
                          </a:r>
                          <a:r>
                            <a:rPr lang="en-US" altLang="zh-CN" sz="2400" kern="100" dirty="0" err="1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dmath.logic</a:t>
                          </a: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as </a:t>
                          </a:r>
                          <a:r>
                            <a:rPr lang="en-US" altLang="zh-CN" sz="2400" kern="100" dirty="0" err="1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dml</a:t>
                          </a:r>
                          <a:endParaRPr lang="en-US" altLang="zh-CN" sz="240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s='((not P)|(((not Q)&amp;R)|(Q&amp;(not R))))'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pre=['((not P)|Q)']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dml.isargument3(</a:t>
                          </a:r>
                          <a:r>
                            <a:rPr lang="en-US" altLang="zh-CN" sz="2400" kern="100" dirty="0" err="1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pre,s</a:t>
                          </a: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)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292249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P Q R ((not P)|Q) ⊨((not P)|(((not Q)&amp;R)|(Q&amp;(not R))))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0  0  0  1  1  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0  0  1  1  1  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0  1  0  1  1  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0  1  1  1  1  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1  0  0  0  0  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1  0  1  0  1  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1  1  0  1  1  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1  1  1  1  0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68012122"/>
      </p:ext>
    </p:extLst>
  </p:cSld>
  <p:clrMapOvr>
    <a:masterClrMapping/>
  </p:clrMapOvr>
  <p:transition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0" dirty="0"/>
              <a:t>Python</a:t>
            </a:r>
            <a:r>
              <a:rPr lang="zh-CN" altLang="en-US" i="0" dirty="0"/>
              <a:t>验证等价式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21475"/>
              </p:ext>
            </p:extLst>
          </p:nvPr>
        </p:nvGraphicFramePr>
        <p:xfrm>
          <a:off x="286328" y="833438"/>
          <a:ext cx="8857672" cy="560863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4137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97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0863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def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isequation20(q,r,e1,e2):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w=q+'  '+r+'  '+e1+'  '+e2+'  e1==e2'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print("%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r"%w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e1=e1.replace(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q,'Q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')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e1=e1.replace(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r,'R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')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e2=e2.replace(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q,'Q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')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e2=e2.replace(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r,'R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')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truth={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True,False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}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for Q in truth: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for R in truth: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f1=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eval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(e1)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f2=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eval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(e2)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t=[Q,R]+[f1,f2]+[f1==f2]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print01(t)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return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def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isequation30(p,q,r,e1,e2):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w=p+'  '+q+'  '+r+'  '+e1+'  '+e2+'  e1==e2'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print("%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r"%w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e1=e1.replace(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p,'P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')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e1=e1.replace(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q,'Q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')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e1=e1.replace(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r,'R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')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e2=e2.replace(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p,'P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')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e2=e2.replace(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q,'Q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')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e2=e2.replace(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r,'R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')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truth={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True,False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}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for P in truth: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for Q in truth: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for R in truth: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    f1=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eval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(e1)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    f2=</a:t>
                      </a:r>
                      <a:r>
                        <a:rPr lang="en-US" altLang="zh-CN" sz="2000" kern="1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eval</a:t>
                      </a: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(e2)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    t=[P,Q,R]+[f1,f2]+[f1==f2]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           print01(t)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return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4505042"/>
      </p:ext>
    </p:extLst>
  </p:cSld>
  <p:clrMapOvr>
    <a:masterClrMapping/>
  </p:clrMapOvr>
  <p:transition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等价式有效性（续）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5824379"/>
                  </p:ext>
                </p:extLst>
              </p:nvPr>
            </p:nvGraphicFramePr>
            <p:xfrm>
              <a:off x="614363" y="1080654"/>
              <a:ext cx="7912100" cy="512064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79121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3125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kern="100" dirty="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𝑷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∧(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𝑸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∨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𝑹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)⇔(</m:t>
                                </m:r>
                                <m:r>
                                  <a:rPr lang="en-US" altLang="zh-CN" sz="2400" b="1" i="1" kern="100" dirty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𝑷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∧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𝑸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)∨(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𝑷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∧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𝑹</m:t>
                                </m:r>
                                <m:r>
                                  <a:rPr lang="pt-BR" altLang="zh-CN" sz="2400" b="1" i="1" kern="1200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zh-CN" sz="2400" b="1" kern="100" dirty="0">
                            <a:solidFill>
                              <a:srgbClr val="C0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98689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import </a:t>
                          </a:r>
                          <a:r>
                            <a:rPr lang="en-US" altLang="zh-CN" sz="2400" kern="100" dirty="0" err="1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logic.logic</a:t>
                          </a: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as </a:t>
                          </a:r>
                          <a:r>
                            <a:rPr lang="en-US" altLang="zh-CN" sz="2400" kern="100" dirty="0" err="1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ll</a:t>
                          </a:r>
                          <a:endParaRPr lang="en-US" altLang="zh-CN" sz="240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e1=‘(P&amp;(Q|R))'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e2=‘((P&amp;Q) | (P&amp;R))'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ll.isequation3(e1,e2)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798689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pt-BR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P Q R </a:t>
                          </a: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(P&amp;(Q|R)) ((P&amp;Q) | (P&amp;R)) e1==e2</a:t>
                          </a:r>
                          <a:endParaRPr lang="pt-BR" altLang="zh-CN" sz="240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pt-BR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0  0  0  0  0  1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0  0  1  0  0  1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0  1  0  0  0  1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0  1  1  0  0  1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1  0  0  0  0  1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1  0  1  1  1  1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1  1  0  1  1  1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1  1  1  1  1  1 </a:t>
                          </a:r>
                          <a:endParaRPr lang="en-US" altLang="zh-CN" sz="240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5824379"/>
                  </p:ext>
                </p:extLst>
              </p:nvPr>
            </p:nvGraphicFramePr>
            <p:xfrm>
              <a:off x="614363" y="1080654"/>
              <a:ext cx="7912100" cy="512064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79121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77" t="-1667" r="-154" b="-135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import </a:t>
                          </a:r>
                          <a:r>
                            <a:rPr lang="en-US" altLang="zh-CN" sz="2400" kern="100" dirty="0" err="1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logic.logic</a:t>
                          </a: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 as </a:t>
                          </a:r>
                          <a:r>
                            <a:rPr lang="en-US" altLang="zh-CN" sz="2400" kern="100" dirty="0" err="1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ll</a:t>
                          </a:r>
                          <a:endParaRPr lang="en-US" altLang="zh-CN" sz="240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e1=‘(P&amp;(Q|R))'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e2=‘((P&amp;Q) | (P&amp;R))'</a:t>
                          </a: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ll.isequation3(e1,e2)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291840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pt-BR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P Q R </a:t>
                          </a:r>
                          <a:r>
                            <a:rPr lang="en-US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(P&amp;(Q|R)) ((P&amp;Q) | (P&amp;R)) e1==e2</a:t>
                          </a:r>
                          <a:endParaRPr lang="pt-BR" altLang="zh-CN" sz="240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pt-BR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0  0  0  0  0  1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0  0  1  0  0  1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0  1  0  0  0  1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0  1  1  0  0  1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1  0  0  0  0  1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1  0  1  1  1  1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1  1  0  1  1  1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altLang="zh-CN" sz="240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1  1  1  1  1  1 </a:t>
                          </a:r>
                          <a:endParaRPr lang="en-US" altLang="zh-CN" sz="240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45900881"/>
      </p:ext>
    </p:extLst>
  </p:cSld>
  <p:clrMapOvr>
    <a:masterClrMapping/>
  </p:clrMapOvr>
  <p:transition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推论式重要定理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79" name="内容占位符 2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定理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2.3.7</a:t>
                </a:r>
                <a:r>
                  <a:rPr lang="en-US" altLang="zh-CN" b="0" i="0" dirty="0"/>
                  <a:t> </a:t>
                </a:r>
                <a:r>
                  <a:rPr lang="zh-CN" altLang="zh-CN" b="0" i="0" dirty="0">
                    <a:latin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latin typeface="Cambria Math" panose="02040503050406030204" pitchFamily="18" charset="0"/>
                      </a:rPr>
                      <m:t>𝚪</m:t>
                    </m:r>
                  </m:oMath>
                </a14:m>
                <a:r>
                  <a:rPr lang="zh-CN" altLang="zh-CN" b="0" i="0" dirty="0">
                    <a:latin typeface="Times New Roman" panose="02020603050405020304" pitchFamily="18" charset="0"/>
                  </a:rPr>
                  <a:t>是合式公式的集合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，</a:t>
                </a:r>
                <a:r>
                  <a:rPr lang="zh-CN" altLang="zh-CN" b="0" i="0" dirty="0">
                    <a:latin typeface="Times New Roman" panose="02020603050405020304" pitchFamily="18" charset="0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latin typeface="Cambria Math" panose="02040503050406030204" pitchFamily="18" charset="0"/>
                      </a:rPr>
                      <m:t>𝚪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,…,  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</a:t>
                </a:r>
                <a:r>
                  <a:rPr lang="zh-CN" altLang="zh-CN" b="0" i="0" dirty="0">
                    <a:latin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0" dirty="0">
                        <a:latin typeface="Cambria Math" panose="02040503050406030204" pitchFamily="18" charset="0"/>
                      </a:rPr>
                      <m:t>𝚪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</a:t>
                </a:r>
                <a:r>
                  <a:rPr lang="zh-CN" altLang="zh-CN" b="0" i="0" dirty="0">
                    <a:latin typeface="Times New Roman" panose="02020603050405020304" pitchFamily="18" charset="0"/>
                  </a:rPr>
                  <a:t>当且仅当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zh-CN" b="0" i="0" dirty="0">
                    <a:latin typeface="Times New Roman" panose="02020603050405020304" pitchFamily="18" charset="0"/>
                  </a:rPr>
                  <a:t>。</a:t>
                </a:r>
              </a:p>
              <a:p>
                <a:r>
                  <a:rPr lang="zh-CN" altLang="zh-CN" b="0" i="0" dirty="0">
                    <a:latin typeface="Times New Roman" panose="02020603050405020304" pitchFamily="18" charset="0"/>
                  </a:rPr>
                  <a:t>证明：</a:t>
                </a:r>
              </a:p>
              <a:p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0" dirty="0">
                        <a:latin typeface="Cambria Math" panose="02040503050406030204" pitchFamily="18" charset="0"/>
                      </a:rPr>
                      <m:t>𝚪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zh-CN" b="0" i="0" dirty="0">
                    <a:latin typeface="Times New Roman" panose="02020603050405020304" pitchFamily="18" charset="0"/>
                  </a:rPr>
                  <a:t>当且仅当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zh-CN" b="0" i="0" dirty="0">
                    <a:latin typeface="Times New Roman" panose="02020603050405020304" pitchFamily="18" charset="0"/>
                  </a:rPr>
                  <a:t>。</a:t>
                </a:r>
              </a:p>
              <a:p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zh-CN" b="0" i="0" dirty="0">
                    <a:latin typeface="Times New Roman" panose="02020603050405020304" pitchFamily="18" charset="0"/>
                  </a:rPr>
                  <a:t>当且仅当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zh-CN" b="0" i="0" dirty="0">
                    <a:latin typeface="Times New Roman" panose="02020603050405020304" pitchFamily="18" charset="0"/>
                  </a:rPr>
                  <a:t>。</a:t>
                </a:r>
              </a:p>
              <a:p>
                <a:r>
                  <a:rPr lang="zh-CN" altLang="zh-CN" b="0" i="0" dirty="0">
                    <a:latin typeface="Times New Roman" panose="02020603050405020304" pitchFamily="18" charset="0"/>
                  </a:rPr>
                  <a:t>因此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0" dirty="0">
                        <a:latin typeface="Cambria Math" panose="02040503050406030204" pitchFamily="18" charset="0"/>
                      </a:rPr>
                      <m:t>𝚪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zh-CN" b="0" i="0" dirty="0">
                    <a:latin typeface="Times New Roman" panose="02020603050405020304" pitchFamily="18" charset="0"/>
                  </a:rPr>
                  <a:t>当且仅当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zh-CN" b="0" i="0" dirty="0">
                    <a:latin typeface="Times New Roman" panose="02020603050405020304" pitchFamily="18" charset="0"/>
                  </a:rPr>
                  <a:t>。</a:t>
                </a:r>
              </a:p>
              <a:p>
                <a:r>
                  <a:rPr lang="zh-CN" altLang="zh-CN" b="0" i="0" dirty="0">
                    <a:latin typeface="Times New Roman" panose="02020603050405020304" pitchFamily="18" charset="0"/>
                  </a:rPr>
                  <a:t>证毕</a:t>
                </a:r>
              </a:p>
              <a:p>
                <a:endParaRPr lang="zh-CN" altLang="en-US" b="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179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7" t="-2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0556998"/>
      </p:ext>
    </p:extLst>
  </p:cSld>
  <p:clrMapOvr>
    <a:masterClrMapping/>
  </p:clrMapOvr>
  <p:transition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推论式重要定理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11150" indent="-311150" defTabSz="755650" eaLnBrk="1" hangingPunct="1"/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定理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2.3.8</a:t>
                </a:r>
                <a:r>
                  <a:rPr lang="zh-CN" altLang="en-US" b="0" i="0" dirty="0">
                    <a:solidFill>
                      <a:srgbClr val="C00000"/>
                    </a:solidFill>
                  </a:rPr>
                  <a:t> 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是公式，则 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当且仅当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是永真式。</a:t>
                </a:r>
              </a:p>
              <a:p>
                <a:pPr marL="311150" indent="-311150" defTabSz="755650" eaLnBrk="1" hangingPunct="1"/>
                <a:r>
                  <a:rPr lang="zh-CN" altLang="en-US" b="0" i="0" dirty="0">
                    <a:latin typeface="Times New Roman" panose="02020603050405020304" pitchFamily="18" charset="0"/>
                  </a:rPr>
                  <a:t>证明 </a:t>
                </a:r>
              </a:p>
              <a:p>
                <a:pPr marL="674688" lvl="1" indent="-249238" defTabSz="755650" eaLnBrk="1" hangingPunct="1"/>
                <a:r>
                  <a:rPr lang="zh-CN" altLang="en-US" sz="2800" b="0" i="0" dirty="0">
                    <a:latin typeface="Times New Roman" panose="02020603050405020304" pitchFamily="18" charset="0"/>
                  </a:rPr>
                  <a:t>充分性：设 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，任取指派函数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l-GR" altLang="zh-CN" sz="2800" b="0" i="0" dirty="0">
                    <a:latin typeface="Times New Roman" panose="02020603050405020304" pitchFamily="18" charset="0"/>
                  </a:rPr>
                  <a:t> </a:t>
                </a:r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，因为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。因此，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是永真式。</a:t>
                </a:r>
              </a:p>
              <a:p>
                <a:pPr marL="674688" lvl="1" indent="-249238" defTabSz="755650" eaLnBrk="1" hangingPunct="1"/>
                <a:r>
                  <a:rPr lang="zh-CN" altLang="en-US" sz="2800" b="0" i="0" dirty="0">
                    <a:latin typeface="Times New Roman" panose="02020603050405020304" pitchFamily="18" charset="0"/>
                  </a:rPr>
                  <a:t>必要性：设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是永真式，显然 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。</a:t>
                </a:r>
              </a:p>
              <a:p>
                <a:pPr marL="311150" indent="-311150" defTabSz="755650" eaLnBrk="1" hangingPunct="1"/>
                <a:r>
                  <a:rPr lang="zh-CN" altLang="en-US" b="0" i="0" dirty="0">
                    <a:latin typeface="Times New Roman" panose="02020603050405020304" pitchFamily="18" charset="0"/>
                  </a:rPr>
                  <a:t>证毕</a:t>
                </a:r>
              </a:p>
              <a:p>
                <a:endParaRPr lang="zh-CN" altLang="en-US" b="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7" t="-2132" r="-56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1733199"/>
      </p:ext>
    </p:extLst>
  </p:cSld>
  <p:clrMapOvr>
    <a:masterClrMapping/>
  </p:clrMapOvr>
  <p:transition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推论式重要定理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76225" y="946150"/>
                <a:ext cx="8803120" cy="5716588"/>
              </a:xfrm>
            </p:spPr>
            <p:txBody>
              <a:bodyPr/>
              <a:lstStyle/>
              <a:p>
                <a:pPr marL="311150" indent="-311150" defTabSz="755650" eaLnBrk="1" hangingPunct="1"/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定理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2.3.9</a:t>
                </a:r>
                <a:r>
                  <a:rPr lang="zh-CN" altLang="en-US" i="0" dirty="0">
                    <a:solidFill>
                      <a:srgbClr val="0070C0"/>
                    </a:solidFill>
                  </a:rPr>
                  <a:t> 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是公式，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l-GR" altLang="zh-CN" b="1" i="1" dirty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</a:t>
                </a:r>
                <a:r>
                  <a:rPr lang="el-GR" altLang="zh-CN" b="0" i="0" dirty="0">
                    <a:latin typeface="Times New Roman" panose="02020603050405020304" pitchFamily="18" charset="0"/>
                  </a:rPr>
                  <a:t> 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当且仅当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∧…∧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是永真式。</a:t>
                </a:r>
              </a:p>
              <a:p>
                <a:pPr marL="311150" indent="-311150" defTabSz="755650" eaLnBrk="1" hangingPunct="1"/>
                <a:r>
                  <a:rPr lang="zh-CN" altLang="en-US" b="0" i="0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证明</a:t>
                </a:r>
              </a:p>
              <a:p>
                <a:pPr marL="674688" lvl="1" indent="-249238" defTabSz="755650" eaLnBrk="1" hangingPunct="1"/>
                <a:r>
                  <a:rPr lang="zh-CN" altLang="en-US" sz="2600" b="0" i="0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充分性：设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1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1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600" b="1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600" b="1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1" i="1" dirty="0" err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600" b="1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l-GR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sz="2600" b="0" i="0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。任取指派函数</a:t>
                </a:r>
                <a14:m>
                  <m:oMath xmlns:m="http://schemas.openxmlformats.org/officeDocument/2006/math">
                    <m:r>
                      <a:rPr lang="el-GR" altLang="zh-CN" sz="2600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zh-CN" altLang="en-US" sz="2600" b="0" i="0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。</a:t>
                </a:r>
              </a:p>
              <a:p>
                <a:pPr marL="674688" lvl="1" indent="-249238" defTabSz="755650" eaLnBrk="1" hangingPunct="1"/>
                <a:r>
                  <a:rPr lang="en-US" altLang="zh-CN" sz="2600" b="0" i="0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(1)</a:t>
                </a:r>
                <a:r>
                  <a:rPr lang="zh-CN" altLang="en-US" sz="2600" b="0" i="0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r>
                      <a:rPr lang="el-GR" altLang="zh-CN" sz="2600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600" i="1" dirty="0">
                        <a:latin typeface="Cambria Math" panose="02040503050406030204" pitchFamily="18" charset="0"/>
                      </a:rPr>
                      <m:t>∧…∧</m:t>
                    </m:r>
                    <m:sSub>
                      <m:sSubPr>
                        <m:ctrlPr>
                          <a:rPr lang="en-US" altLang="zh-CN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600" b="0" i="0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l-GR" altLang="zh-CN" sz="2600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600" b="0" i="0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，存在： </a:t>
                </a:r>
                <a14:m>
                  <m:oMath xmlns:m="http://schemas.openxmlformats.org/officeDocument/2006/math">
                    <m:r>
                      <a:rPr lang="el-GR" altLang="zh-CN" sz="2600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600" i="1" dirty="0">
                        <a:latin typeface="Cambria Math" panose="02040503050406030204" pitchFamily="18" charset="0"/>
                      </a:rPr>
                      <m:t>∧…∧</m:t>
                    </m:r>
                    <m:sSub>
                      <m:sSubPr>
                        <m:ctrlPr>
                          <a:rPr lang="en-US" altLang="zh-CN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600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l-GR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l-GR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600" i="1" dirty="0">
                        <a:latin typeface="Cambria Math" panose="02040503050406030204" pitchFamily="18" charset="0"/>
                      </a:rPr>
                      <m:t>∧…∧</m:t>
                    </m:r>
                    <m:sSub>
                      <m:sSubPr>
                        <m:ctrlPr>
                          <a:rPr lang="en-US" altLang="zh-CN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600" b="1" i="1" dirty="0" err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600" b="1" i="1" dirty="0" err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600" b="0" i="0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。</a:t>
                </a:r>
                <a:endParaRPr lang="en-US" altLang="zh-CN" sz="2600" b="0" i="0" dirty="0">
                  <a:solidFill>
                    <a:schemeClr val="tx2"/>
                  </a:solidFill>
                  <a:latin typeface="Times New Roman" panose="02020603050405020304" pitchFamily="18" charset="0"/>
                </a:endParaRPr>
              </a:p>
              <a:p>
                <a:pPr marL="674688" lvl="1" indent="-249238" defTabSz="755650" eaLnBrk="1" hangingPunct="1">
                  <a:buFont typeface="仿宋_GB2312" pitchFamily="49" charset="-122"/>
                  <a:buChar char=" "/>
                </a:pPr>
                <a:r>
                  <a:rPr lang="en-US" altLang="zh-CN" sz="2600" b="0" i="0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(2)</a:t>
                </a:r>
                <a:r>
                  <a:rPr lang="zh-CN" altLang="en-US" sz="2600" b="0" i="0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r>
                      <a:rPr lang="el-GR" altLang="zh-CN" sz="2600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600" i="1" dirty="0">
                        <a:latin typeface="Cambria Math" panose="02040503050406030204" pitchFamily="18" charset="0"/>
                      </a:rPr>
                      <m:t>∧…∧</m:t>
                    </m:r>
                    <m:sSub>
                      <m:sSubPr>
                        <m:ctrlPr>
                          <a:rPr lang="en-US" altLang="zh-CN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600" b="0" i="0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，则不论</a:t>
                </a:r>
                <a14:m>
                  <m:oMath xmlns:m="http://schemas.openxmlformats.org/officeDocument/2006/math">
                    <m:r>
                      <a:rPr lang="el-GR" altLang="zh-CN" sz="2600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600" b="0" i="0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或</a:t>
                </a:r>
                <a14:m>
                  <m:oMath xmlns:m="http://schemas.openxmlformats.org/officeDocument/2006/math">
                    <m:r>
                      <a:rPr lang="el-GR" altLang="zh-CN" sz="2600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600" b="0" i="0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，存在：</a:t>
                </a:r>
                <a14:m>
                  <m:oMath xmlns:m="http://schemas.openxmlformats.org/officeDocument/2006/math">
                    <m:r>
                      <a:rPr lang="el-GR" altLang="zh-CN" sz="2600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600" i="1" dirty="0">
                        <a:latin typeface="Cambria Math" panose="02040503050406030204" pitchFamily="18" charset="0"/>
                      </a:rPr>
                      <m:t>∧…∧</m:t>
                    </m:r>
                    <m:sSub>
                      <m:sSubPr>
                        <m:ctrlPr>
                          <a:rPr lang="en-US" altLang="zh-CN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)→</m:t>
                    </m:r>
                    <m:r>
                      <a:rPr lang="el-GR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l-GR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600" i="1" dirty="0">
                        <a:latin typeface="Cambria Math" panose="02040503050406030204" pitchFamily="18" charset="0"/>
                      </a:rPr>
                      <m:t>∧…∧</m:t>
                    </m:r>
                    <m:sSub>
                      <m:sSubPr>
                        <m:ctrlPr>
                          <a:rPr lang="en-US" altLang="zh-CN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600" b="1" i="1" dirty="0" err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600" b="1" i="1" dirty="0" err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600" b="1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600" b="0" i="0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。</a:t>
                </a:r>
                <a:endParaRPr lang="en-US" altLang="zh-CN" sz="2600" b="0" i="0" dirty="0">
                  <a:solidFill>
                    <a:schemeClr val="tx2"/>
                  </a:solidFill>
                  <a:latin typeface="Times New Roman" panose="02020603050405020304" pitchFamily="18" charset="0"/>
                </a:endParaRPr>
              </a:p>
              <a:p>
                <a:pPr marL="674688" lvl="1" indent="-249238" defTabSz="755650" eaLnBrk="1" hangingPunct="1">
                  <a:buFont typeface="仿宋_GB2312" pitchFamily="49" charset="-122"/>
                  <a:buChar char=" "/>
                </a:pPr>
                <a:r>
                  <a:rPr lang="zh-CN" altLang="en-US" sz="2600" b="0" i="0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因此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600" i="1" dirty="0">
                        <a:latin typeface="Cambria Math" panose="02040503050406030204" pitchFamily="18" charset="0"/>
                      </a:rPr>
                      <m:t>∧…∧</m:t>
                    </m:r>
                    <m:sSub>
                      <m:sSubPr>
                        <m:ctrlPr>
                          <a:rPr lang="en-US" altLang="zh-CN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600" b="1" i="1" dirty="0" err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600" b="1" i="1" dirty="0" err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sz="2600" b="0" i="0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是永真式。</a:t>
                </a:r>
              </a:p>
              <a:p>
                <a:pPr marL="674688" lvl="1" indent="-249238" defTabSz="755650" eaLnBrk="1" hangingPunct="1"/>
                <a:r>
                  <a:rPr lang="zh-CN" altLang="en-US" sz="2600" b="0" i="0" dirty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必要性：</a:t>
                </a:r>
                <a:r>
                  <a:rPr lang="zh-CN" altLang="en-US" sz="2600" b="0" i="0" dirty="0">
                    <a:latin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600" i="1" dirty="0">
                        <a:latin typeface="Cambria Math" panose="02040503050406030204" pitchFamily="18" charset="0"/>
                      </a:rPr>
                      <m:t>∧…∧</m:t>
                    </m:r>
                    <m:sSub>
                      <m:sSubPr>
                        <m:ctrlPr>
                          <a:rPr lang="en-US" altLang="zh-CN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600" b="1" i="1" dirty="0" err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600" b="1" i="1" dirty="0" err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sz="2600" b="0" i="0" dirty="0">
                    <a:latin typeface="Times New Roman" panose="02020603050405020304" pitchFamily="18" charset="0"/>
                  </a:rPr>
                  <a:t>是永真式，任取指派函数</a:t>
                </a:r>
                <a14:m>
                  <m:oMath xmlns:m="http://schemas.openxmlformats.org/officeDocument/2006/math">
                    <m:r>
                      <a:rPr lang="el-GR" altLang="zh-CN" sz="2600" b="1" i="1" dirty="0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zh-CN" altLang="en-US" sz="2600" b="0" i="0" dirty="0">
                    <a:latin typeface="Times New Roman" panose="02020603050405020304" pitchFamily="18" charset="0"/>
                  </a:rPr>
                  <a:t>，若</a:t>
                </a:r>
                <a14:m>
                  <m:oMath xmlns:m="http://schemas.openxmlformats.org/officeDocument/2006/math">
                    <m:r>
                      <a:rPr lang="el-GR" altLang="zh-CN" sz="2600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600" b="1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600" i="1" dirty="0">
                        <a:latin typeface="Cambria Math" panose="02040503050406030204" pitchFamily="18" charset="0"/>
                      </a:rPr>
                      <m:t>∧…∧</m:t>
                    </m:r>
                    <m:sSub>
                      <m:sSubPr>
                        <m:ctrlPr>
                          <a:rPr lang="en-US" altLang="zh-CN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600" i="1" dirty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600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6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600" b="0" i="0" dirty="0">
                    <a:latin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l-GR" altLang="zh-CN" sz="2600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600" b="1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6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1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6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600" b="1" i="1" dirty="0">
                        <a:latin typeface="Cambria Math" panose="02040503050406030204" pitchFamily="18" charset="0"/>
                      </a:rPr>
                      <m:t>)=…=</m:t>
                    </m:r>
                    <m:r>
                      <a:rPr lang="el-GR" altLang="zh-CN" sz="2600" b="1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600" b="1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6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1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6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600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6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600" b="0" i="0" dirty="0">
                    <a:latin typeface="Times New Roman" panose="02020603050405020304" pitchFamily="18" charset="0"/>
                  </a:rPr>
                  <a:t>，故</a:t>
                </a:r>
                <a14:m>
                  <m:oMath xmlns:m="http://schemas.openxmlformats.org/officeDocument/2006/math">
                    <m:r>
                      <a:rPr lang="el-GR" altLang="zh-CN" sz="2600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6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6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600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600" b="1" i="1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zh-CN" altLang="en-US" sz="2600" i="1" dirty="0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r>
                  <a:rPr lang="zh-CN" altLang="en-US" sz="2600" b="0" i="0" dirty="0">
                    <a:latin typeface="Times New Roman" panose="02020603050405020304" pitchFamily="18" charset="0"/>
                  </a:rPr>
                  <a:t>所以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6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6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6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 dirty="0" err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6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l-GR" altLang="zh-CN" sz="2600" b="1" i="1" dirty="0">
                        <a:latin typeface="Cambria Math" panose="02040503050406030204" pitchFamily="18" charset="0"/>
                      </a:rPr>
                      <m:t>⊨ </m:t>
                    </m:r>
                    <m:r>
                      <a:rPr lang="en-US" altLang="zh-CN" sz="2600" b="1" i="1" dirty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zh-CN" altLang="en-US" sz="2600" i="0" dirty="0">
                  <a:latin typeface="Times New Roman" panose="02020603050405020304" pitchFamily="18" charset="0"/>
                </a:endParaRPr>
              </a:p>
              <a:p>
                <a:endParaRPr lang="zh-CN" altLang="en-US" b="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225" y="946150"/>
                <a:ext cx="8803120" cy="5716588"/>
              </a:xfrm>
              <a:blipFill>
                <a:blip r:embed="rId2"/>
                <a:stretch>
                  <a:fillRect l="-1177" t="-2132" r="-4986" b="-2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4552715"/>
      </p:ext>
    </p:extLst>
  </p:cSld>
  <p:clrMapOvr>
    <a:masterClrMapping/>
  </p:clrMapOvr>
  <p:transition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重要定理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11150" indent="-311150" defTabSz="755650" eaLnBrk="1" hangingPunct="1"/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定理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2.3.10</a:t>
                </a:r>
                <a:r>
                  <a:rPr lang="zh-CN" altLang="en-US" i="0" dirty="0">
                    <a:solidFill>
                      <a:srgbClr val="0070C0"/>
                    </a:solidFill>
                  </a:rPr>
                  <a:t> 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是公式。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当且仅当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l-GR" altLang="zh-CN" b="1" i="1" dirty="0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。</a:t>
                </a:r>
              </a:p>
              <a:p>
                <a:pPr marL="311150" indent="-311150" defTabSz="755650" eaLnBrk="1" hangingPunct="1"/>
                <a:r>
                  <a:rPr lang="zh-CN" altLang="en-US" b="0" i="0" dirty="0">
                    <a:latin typeface="Times New Roman" panose="02020603050405020304" pitchFamily="18" charset="0"/>
                  </a:rPr>
                  <a:t>证明</a:t>
                </a:r>
              </a:p>
              <a:p>
                <a:pPr marL="674688" lvl="1" indent="-249238" defTabSz="755650" eaLnBrk="1" hangingPunct="1"/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zh-CN" altLang="en-US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</a:endParaRPr>
              </a:p>
              <a:p>
                <a:pPr marL="674688" lvl="1" indent="-249238" defTabSz="755650" eaLnBrk="1" hangingPunct="1"/>
                <a:r>
                  <a:rPr lang="zh-CN" altLang="en-US" sz="2800" b="0" i="0" dirty="0">
                    <a:latin typeface="Times New Roman" panose="02020603050405020304" pitchFamily="18" charset="0"/>
                  </a:rPr>
                  <a:t>当且仅当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是永真式</a:t>
                </a:r>
              </a:p>
              <a:p>
                <a:pPr marL="674688" lvl="1" indent="-249238" defTabSz="755650" eaLnBrk="1" hangingPunct="1"/>
                <a:r>
                  <a:rPr lang="zh-CN" altLang="en-US" sz="2800" b="0" i="0" dirty="0">
                    <a:latin typeface="Times New Roman" panose="02020603050405020304" pitchFamily="18" charset="0"/>
                  </a:rPr>
                  <a:t>当且仅当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zh-CN" altLang="en-US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zh-CN" altLang="en-US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都是永真式</a:t>
                </a:r>
              </a:p>
              <a:p>
                <a:pPr marL="674688" lvl="1" indent="-249238" defTabSz="755650" eaLnBrk="1" hangingPunct="1"/>
                <a:r>
                  <a:rPr lang="zh-CN" altLang="en-US" sz="2800" b="0" i="0" dirty="0">
                    <a:latin typeface="Times New Roman" panose="02020603050405020304" pitchFamily="18" charset="0"/>
                  </a:rPr>
                  <a:t>当且仅当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/>
                <a:r>
                  <a:rPr lang="zh-CN" altLang="en-US" b="0" i="0" dirty="0">
                    <a:latin typeface="Times New Roman" panose="02020603050405020304" pitchFamily="18" charset="0"/>
                  </a:rPr>
                  <a:t>证毕</a:t>
                </a:r>
              </a:p>
              <a:p>
                <a:endParaRPr lang="zh-CN" altLang="en-US" b="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7" t="-2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5524179"/>
      </p:ext>
    </p:extLst>
  </p:cSld>
  <p:clrMapOvr>
    <a:masterClrMapping/>
  </p:clrMapOvr>
  <p:transition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推论式重要定理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76225" y="946149"/>
                <a:ext cx="8589963" cy="5877063"/>
              </a:xfrm>
            </p:spPr>
            <p:txBody>
              <a:bodyPr/>
              <a:lstStyle/>
              <a:p>
                <a:pPr eaLnBrk="1" hangingPunct="1">
                  <a:lnSpc>
                    <a:spcPct val="115000"/>
                  </a:lnSpc>
                  <a:tabLst>
                    <a:tab pos="715963" algn="l"/>
                    <a:tab pos="898525" algn="l"/>
                    <a:tab pos="2697163" algn="l"/>
                  </a:tabLst>
                  <a:defRPr/>
                </a:pPr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定理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2.3.11</a:t>
                </a:r>
                <a:r>
                  <a:rPr lang="en-US" altLang="zh-CN" i="0" dirty="0">
                    <a:solidFill>
                      <a:srgbClr val="0070C0"/>
                    </a:solidFill>
                  </a:rPr>
                  <a:t> 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公式集合</a:t>
                </a:r>
                <a14:m>
                  <m:oMath xmlns:m="http://schemas.openxmlformats.org/officeDocument/2006/math">
                    <m:r>
                      <a:rPr lang="zh-CN" altLang="en-US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𝚪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不可满足当且仅当每个公式都是</a:t>
                </a:r>
                <a14:m>
                  <m:oMath xmlns:m="http://schemas.openxmlformats.org/officeDocument/2006/math"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𝚪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的逻辑推论。</a:t>
                </a:r>
              </a:p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tabLst>
                    <a:tab pos="715963" algn="l"/>
                    <a:tab pos="898525" algn="l"/>
                    <a:tab pos="2697163" algn="l"/>
                  </a:tabLst>
                  <a:defRPr/>
                </a:pPr>
                <a:r>
                  <a:rPr lang="zh-CN" altLang="en-US" b="0" i="0" dirty="0">
                    <a:latin typeface="Times New Roman" panose="02020603050405020304" pitchFamily="18" charset="0"/>
                  </a:rPr>
                  <a:t>证明：设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latin typeface="Cambria Math" panose="02040503050406030204" pitchFamily="18" charset="0"/>
                      </a:rPr>
                      <m:t>𝚪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为任意公式</a:t>
                </a:r>
                <a:endParaRPr lang="zh-CN" altLang="en-US" b="0" i="0" dirty="0">
                  <a:latin typeface="Times New Roman" panose="02020603050405020304" pitchFamily="18" charset="0"/>
                </a:endParaRPr>
              </a:p>
              <a:p>
                <a:pPr lvl="1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tabLst>
                    <a:tab pos="715963" algn="l"/>
                    <a:tab pos="898525" algn="l"/>
                    <a:tab pos="2697163" algn="l"/>
                  </a:tabLst>
                  <a:defRPr/>
                </a:pPr>
                <a:r>
                  <a:rPr lang="zh-CN" altLang="en-US" sz="2800" b="0" i="0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800" b="0" i="0" dirty="0">
                    <a:latin typeface="Times New Roman" panose="02020603050405020304" pitchFamily="18" charset="0"/>
                  </a:rPr>
                  <a:t>(</a:t>
                </a:r>
                <a:r>
                  <a:rPr lang="en-US" altLang="zh-CN" sz="2800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)  </a:t>
                </a:r>
                <a:r>
                  <a:rPr lang="zh-CN" altLang="en-US" sz="2800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因为</a:t>
                </a:r>
                <a14:m>
                  <m:oMath xmlns:m="http://schemas.openxmlformats.org/officeDocument/2006/math">
                    <m:r>
                      <a:rPr lang="zh-CN" altLang="en-US" sz="280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𝚪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是不可满足的，所以对任意的模型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=&lt;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zh-CN" altLang="en-US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zh-CN" altLang="en-US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err="1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zh-CN" altLang="en-US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zh-CN" altLang="en-US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err="1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zh-CN" altLang="en-US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zh-CN" altLang="en-US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zh-CN" altLang="en-US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err="1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zh-CN" altLang="en-US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为永真式，有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⊨ 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800" b="1" i="0" dirty="0" smtClean="0">
                        <a:latin typeface="Cambria Math" panose="02040503050406030204" pitchFamily="18" charset="0"/>
                      </a:rPr>
                      <m:t>𝚪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zh-CN" altLang="en-US" sz="2800" i="0" dirty="0">
                  <a:latin typeface="Times New Roman" panose="02020603050405020304" pitchFamily="18" charset="0"/>
                </a:endParaRPr>
              </a:p>
              <a:p>
                <a:pPr lvl="1" eaLnBrk="1" hangingPunct="1">
                  <a:lnSpc>
                    <a:spcPct val="100000"/>
                  </a:lnSpc>
                  <a:spcBef>
                    <a:spcPts val="600"/>
                  </a:spcBef>
                  <a:tabLst>
                    <a:tab pos="715963" algn="l"/>
                    <a:tab pos="898525" algn="l"/>
                    <a:tab pos="2697163" algn="l"/>
                  </a:tabLst>
                  <a:defRPr/>
                </a:pPr>
                <a:r>
                  <a:rPr lang="en-US" altLang="zh-CN" sz="2800" b="0" i="0" dirty="0">
                    <a:latin typeface="Times New Roman" panose="02020603050405020304" pitchFamily="18" charset="0"/>
                  </a:rPr>
                  <a:t>(</a:t>
                </a:r>
                <a:r>
                  <a:rPr lang="en-US" altLang="zh-CN" sz="2800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)  </a:t>
                </a:r>
                <a:r>
                  <a:rPr lang="zh-CN" altLang="en-US" sz="2800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设</a:t>
                </a:r>
                <a:r>
                  <a:rPr lang="zh-CN" altLang="en-US" sz="2800" b="0" i="0" dirty="0">
                    <a:latin typeface="Times New Roman" panose="02020603050405020304" pitchFamily="18" charset="0"/>
                  </a:rPr>
                  <a:t>每个公式都是</a:t>
                </a:r>
                <a14:m>
                  <m:oMath xmlns:m="http://schemas.openxmlformats.org/officeDocument/2006/math">
                    <m:r>
                      <a:rPr lang="zh-CN" altLang="en-US" sz="280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𝚪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的逻辑推论，则永假式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zh-CN" altLang="en-US" sz="280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𝚪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的逻辑推论。即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，因为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zh-CN" altLang="en-US" sz="280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zh-CN" altLang="en-US" sz="280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zh-CN" altLang="en-US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𝟎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为永真式，所以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zh-CN" altLang="en-US" sz="280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zh-CN" altLang="en-US" sz="280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是永假式。所以，</a:t>
                </a:r>
                <a14:m>
                  <m:oMath xmlns:m="http://schemas.openxmlformats.org/officeDocument/2006/math">
                    <m:r>
                      <a:rPr lang="zh-CN" altLang="en-US" sz="280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𝚪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是不可满足的。</a:t>
                </a:r>
                <a:endParaRPr lang="zh-CN" altLang="en-US" sz="2800" b="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endParaRPr lang="zh-CN" altLang="en-US" b="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225" y="946149"/>
                <a:ext cx="8589963" cy="5877063"/>
              </a:xfrm>
              <a:blipFill>
                <a:blip r:embed="rId3"/>
                <a:stretch>
                  <a:fillRect l="-1207" t="-1037" r="-7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3622813"/>
      </p:ext>
    </p:extLst>
  </p:cSld>
  <p:clrMapOvr>
    <a:masterClrMapping/>
  </p:clrMapOvr>
  <p:transition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主要内容</a:t>
            </a:r>
          </a:p>
        </p:txBody>
      </p:sp>
      <p:sp>
        <p:nvSpPr>
          <p:cNvPr id="18435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i="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</a:t>
            </a:r>
            <a:r>
              <a:rPr lang="zh-CN" altLang="en-US" i="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命题合式公式语义 </a:t>
            </a:r>
            <a:endParaRPr lang="en-US" altLang="zh-CN" i="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 </a:t>
            </a:r>
            <a:r>
              <a:rPr lang="zh-CN" alt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推论式与等价式的语义</a:t>
            </a:r>
            <a:endParaRPr lang="en-US" altLang="zh-CN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</a:t>
            </a:r>
            <a:r>
              <a:rPr lang="zh-CN" altLang="en-US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变换合式公式的语义</a:t>
            </a:r>
            <a:endParaRPr lang="en-US" altLang="zh-CN" i="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2.4 </a:t>
            </a:r>
            <a:r>
              <a:rPr lang="zh-CN" alt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命题公式范式</a:t>
            </a:r>
            <a:endParaRPr lang="en-US" altLang="zh-CN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2.5 </a:t>
            </a:r>
            <a:r>
              <a:rPr lang="zh-CN" alt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等式演算</a:t>
            </a:r>
            <a:endParaRPr lang="en-US" altLang="zh-CN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2.6 </a:t>
            </a:r>
            <a:r>
              <a:rPr lang="zh-CN" alt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完全集</a:t>
            </a:r>
            <a:endParaRPr lang="en-US" altLang="zh-CN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i="0" dirty="0"/>
          </a:p>
          <a:p>
            <a:endParaRPr lang="en-US" altLang="zh-CN" i="0" dirty="0"/>
          </a:p>
        </p:txBody>
      </p:sp>
    </p:spTree>
    <p:extLst>
      <p:ext uri="{BB962C8B-B14F-4D97-AF65-F5344CB8AC3E}">
        <p14:creationId xmlns:p14="http://schemas.microsoft.com/office/powerpoint/2010/main" val="1981499039"/>
      </p:ext>
    </p:extLst>
  </p:cSld>
  <p:clrMapOvr>
    <a:masterClrMapping/>
  </p:clrMapOvr>
  <p:transition>
    <p:wipe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代换式语义（探究）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76225" y="946150"/>
                <a:ext cx="8701520" cy="5716588"/>
              </a:xfrm>
            </p:spPr>
            <p:txBody>
              <a:bodyPr/>
              <a:lstStyle/>
              <a:p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对代换式求值，即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求值时，</a:t>
                </a:r>
                <a:endParaRPr lang="en-US" altLang="zh-CN" b="0" i="0" dirty="0">
                  <a:latin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b="0" i="0" dirty="0">
                    <a:latin typeface="Times New Roman" panose="02020603050405020304" pitchFamily="18" charset="0"/>
                  </a:rPr>
                  <a:t>如果先对代换子公式求值，而后用其逻辑真值代换子公式，再求代换式逻辑真值，即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l-GR" altLang="zh-CN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sSub>
                      <m:sSubPr>
                        <m:ctrlPr>
                          <a:rPr lang="en-US" altLang="zh-CN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l-GR" altLang="zh-CN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sSub>
                      <m:sSubPr>
                        <m:ctrlPr>
                          <a:rPr lang="en-US" altLang="zh-CN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)])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，这种方法直觉上简单，但是</a:t>
                </a:r>
                <a:endParaRPr lang="en-US" altLang="zh-CN" b="0" i="0" dirty="0">
                  <a:latin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])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l-GR" altLang="zh-CN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sSub>
                      <m:sSubPr>
                        <m:ctrlPr>
                          <a:rPr lang="en-US" altLang="zh-CN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l-GR" altLang="zh-CN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sSub>
                      <m:sSubPr>
                        <m:ctrlPr>
                          <a:rPr lang="en-US" altLang="zh-CN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？</a:t>
                </a:r>
                <a:endParaRPr lang="en-US" altLang="zh-CN" b="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225" y="946150"/>
                <a:ext cx="8701520" cy="5716588"/>
              </a:xfrm>
              <a:blipFill>
                <a:blip r:embed="rId2"/>
                <a:stretch>
                  <a:fillRect l="-1401" t="-2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8533850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合式公式语义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1103" y="967601"/>
                <a:ext cx="9043131" cy="5627163"/>
              </a:xfrm>
            </p:spPr>
            <p:txBody>
              <a:bodyPr/>
              <a:lstStyle/>
              <a:p>
                <a:r>
                  <a:rPr lang="zh-CN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2.1.3</a:t>
                </a:r>
                <a:r>
                  <a:rPr lang="en-US" altLang="zh-CN" i="0" dirty="0"/>
                  <a:t> </a:t>
                </a:r>
                <a:r>
                  <a:rPr lang="zh-CN" altLang="zh-CN" b="0" i="0" dirty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/>
                  <a:t>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r>
                  <a:rPr lang="zh-CN" altLang="zh-CN" b="0" i="0" dirty="0"/>
                  <a:t>是命题公式，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</m:oMath>
                </a14:m>
                <a:r>
                  <a:rPr lang="zh-CN" altLang="zh-CN" b="0" i="0" dirty="0"/>
                  <a:t>是</a:t>
                </a:r>
                <a:r>
                  <a:rPr lang="zh-CN" altLang="en-US" b="0" i="0" dirty="0"/>
                  <a:t>指派</a:t>
                </a:r>
                <a:r>
                  <a:rPr lang="zh-CN" altLang="zh-CN" b="0" i="0" dirty="0"/>
                  <a:t>，合式公式联接词的语义指定为对应的逻辑运算。</a:t>
                </a:r>
              </a:p>
              <a:p>
                <a:pPr lvl="1"/>
                <a:r>
                  <a:rPr lang="en-US" altLang="zh-CN" sz="2800" b="0" i="0" dirty="0"/>
                  <a:t>(1)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sz="2800" b="0" i="0" dirty="0"/>
                  <a:t>(2)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sz="2800" b="0" i="0" dirty="0"/>
                  <a:t>是合式公式，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2800" b="0" i="0" dirty="0"/>
              </a:p>
              <a:p>
                <a:pPr lvl="1"/>
                <a:r>
                  <a:rPr lang="en-US" altLang="zh-CN" sz="2800" b="0" i="0" dirty="0"/>
                  <a:t>(3)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sz="2800" b="0" i="0" dirty="0"/>
                  <a:t>是合式公式，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2800" b="0" i="0" dirty="0"/>
              </a:p>
              <a:p>
                <a:pPr lvl="1"/>
                <a:r>
                  <a:rPr lang="en-US" altLang="zh-CN" sz="2800" b="0" i="0" dirty="0"/>
                  <a:t>(4)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sz="2800" b="0" i="0" dirty="0"/>
                  <a:t>是合式公式，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2800" i="0" dirty="0"/>
              </a:p>
              <a:p>
                <a:pPr lvl="1"/>
                <a:r>
                  <a:rPr lang="en-US" altLang="zh-CN" sz="2800" b="0" i="0" dirty="0"/>
                  <a:t>(5)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sz="2800" b="0" i="0" dirty="0"/>
                  <a:t>是合式公式，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2800" i="0" dirty="0"/>
              </a:p>
              <a:p>
                <a:pPr lvl="1"/>
                <a:r>
                  <a:rPr lang="en-US" altLang="zh-CN" sz="2800" b="0" i="0" dirty="0"/>
                  <a:t>(6)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sz="2800" b="0" i="0" dirty="0"/>
                  <a:t>是合式公式，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zh-CN" sz="2800" i="0" dirty="0"/>
              </a:p>
              <a:p>
                <a:pPr lvl="1"/>
                <a:r>
                  <a:rPr lang="en-US" altLang="zh-CN" sz="2800" b="0" i="0" dirty="0"/>
                  <a:t>(7)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i="1" kern="12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⊕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sz="2800" b="0" i="0" dirty="0"/>
                  <a:t>是合式公式，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i="1" kern="12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⊕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800" i="1" kern="12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⊕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800" i="0" dirty="0"/>
              </a:p>
              <a:p>
                <a:endParaRPr lang="en-US" altLang="zh-CN" i="0" dirty="0"/>
              </a:p>
              <a:p>
                <a:endParaRPr lang="zh-CN" altLang="en-US" i="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03" y="967601"/>
                <a:ext cx="9043131" cy="5627163"/>
              </a:xfrm>
              <a:blipFill>
                <a:blip r:embed="rId2"/>
                <a:stretch>
                  <a:fillRect l="-1146" t="-2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3323420"/>
      </p:ext>
    </p:extLst>
  </p:cSld>
  <p:clrMapOvr>
    <a:masterClrMapping/>
  </p:clrMapOvr>
  <p:transition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代换式语义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例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2.3.1</a:t>
                </a:r>
                <a:r>
                  <a:rPr lang="en-US" altLang="zh-CN" i="0" dirty="0">
                    <a:solidFill>
                      <a:srgbClr val="0070C0"/>
                    </a:solidFill>
                  </a:rPr>
                  <a:t> 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求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((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)[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/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 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/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]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             =((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𝑸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∧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𝑹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)∧¬(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𝑹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→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𝑷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))→(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𝑹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→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𝑷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</m:t>
                      </m:r>
                    </m:oMath>
                  </m:oMathPara>
                </a14:m>
                <a:endParaRPr lang="zh-CN" altLang="en-US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7" t="-2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占位符 2"/>
              <p:cNvSpPr txBox="1">
                <a:spLocks/>
              </p:cNvSpPr>
              <p:nvPr/>
            </p:nvSpPr>
            <p:spPr bwMode="auto">
              <a:xfrm>
                <a:off x="179388" y="2144914"/>
                <a:ext cx="8856662" cy="41095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5000"/>
                  <a:buFont typeface="Webdings" panose="05030102010509060703" pitchFamily="18" charset="2"/>
                  <a:buChar char="="/>
                  <a:defRPr kumimoji="1" sz="28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黑体" panose="02010609060101010101" pitchFamily="49" charset="-122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ebdings" panose="05030102010509060703" pitchFamily="18" charset="2"/>
                  <a:buChar char="4"/>
                  <a:defRPr kumimoji="1" sz="24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黑体" panose="02010609060101010101" pitchFamily="49" charset="-122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ü"/>
                  <a:defRPr kumimoji="1" sz="20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黑体" panose="02010609060101010101" pitchFamily="49" charset="-122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–"/>
                  <a:defRPr kumimoji="1" sz="18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黑体" panose="02010609060101010101" pitchFamily="49" charset="-122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kumimoji="1" sz="16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黑体" panose="02010609060101010101" pitchFamily="49" charset="-122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zh-CN" altLang="en-US" sz="2400" u="none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对指派函数</a:t>
                </a:r>
                <a14:m>
                  <m:oMath xmlns:m="http://schemas.openxmlformats.org/officeDocument/2006/math">
                    <m:r>
                      <a:rPr lang="el-GR" altLang="zh-CN" sz="2400" b="1" i="1" u="none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l-GR" altLang="zh-CN" sz="2400" b="1" i="1" u="none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 (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)=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𝟏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, </m:t>
                    </m:r>
                    <m:r>
                      <a:rPr lang="el-GR" altLang="zh-CN" sz="2400" b="1" i="1" u="none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l-GR" altLang="zh-CN" sz="2400" b="1" i="1" u="none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 (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)=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𝟏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, </m:t>
                    </m:r>
                    <m:r>
                      <a:rPr lang="el-GR" altLang="zh-CN" sz="2400" b="1" i="1" u="none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l-GR" altLang="zh-CN" sz="2400" b="1" i="1" u="none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 (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)=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𝟎</m:t>
                    </m:r>
                  </m:oMath>
                </a14:m>
                <a:r>
                  <a:rPr lang="en-US" altLang="zh-CN" sz="2400" u="none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, </a:t>
                </a:r>
              </a:p>
              <a:p>
                <a:r>
                  <a:rPr lang="zh-CN" altLang="en-US" sz="2400" u="none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方法</a:t>
                </a:r>
                <a:r>
                  <a:rPr lang="en-US" altLang="zh-CN" sz="2400" u="none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1</a:t>
                </a:r>
                <a:r>
                  <a:rPr lang="zh-CN" altLang="en-US" sz="2400" u="none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：</a:t>
                </a:r>
                <a14:m>
                  <m:oMath xmlns:m="http://schemas.openxmlformats.org/officeDocument/2006/math">
                    <m:r>
                      <a:rPr lang="el-GR" altLang="zh-CN" sz="2400" b="1" i="1" u="none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((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)∧¬(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))→(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))</m:t>
                    </m:r>
                  </m:oMath>
                </a14:m>
                <a:endParaRPr lang="en-US" altLang="zh-CN" sz="2400" b="1" i="1" u="none" dirty="0"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1" i="1" u="none" dirty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el-GR" altLang="zh-CN" sz="2400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((</m:t>
                      </m:r>
                      <m:r>
                        <a:rPr lang="el-GR" altLang="zh-CN" sz="2400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𝝈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𝑸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)∧</m:t>
                      </m:r>
                      <m:r>
                        <a:rPr lang="el-GR" altLang="zh-CN" sz="2400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𝝈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𝑹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))∧¬(</m:t>
                      </m:r>
                      <m:r>
                        <a:rPr lang="el-GR" altLang="zh-CN" sz="2400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𝝈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𝑹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)→</m:t>
                      </m:r>
                      <m:r>
                        <a:rPr lang="el-GR" altLang="zh-CN" sz="2400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𝝈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𝑷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)))→(</m:t>
                      </m:r>
                      <m:r>
                        <a:rPr lang="el-GR" altLang="zh-CN" sz="2400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𝝈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𝑹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)→</m:t>
                      </m:r>
                      <m:r>
                        <a:rPr lang="el-GR" altLang="zh-CN" sz="2400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𝝈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𝑷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))</m:t>
                      </m:r>
                    </m:oMath>
                  </m:oMathPara>
                </a14:m>
                <a:endParaRPr lang="en-US" altLang="zh-CN" sz="2400" b="1" i="1" u="none" dirty="0"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1" i="1" u="none" dirty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=((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𝟏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∧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𝟎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)∧¬(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𝟎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→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𝟏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))→(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𝟎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→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𝟏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)=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𝟏</m:t>
                      </m:r>
                    </m:oMath>
                  </m:oMathPara>
                </a14:m>
                <a:endParaRPr lang="en-US" altLang="zh-CN" sz="2400" b="1" i="1" u="none" dirty="0">
                  <a:sym typeface="Symbol" panose="05050102010706020507" pitchFamily="18" charset="2"/>
                </a:endParaRPr>
              </a:p>
              <a:p>
                <a:r>
                  <a:rPr lang="zh-CN" altLang="en-US" sz="2400" u="none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方法</a:t>
                </a:r>
                <a:r>
                  <a:rPr lang="en-US" altLang="zh-CN" sz="2400" u="none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2</a:t>
                </a:r>
                <a:r>
                  <a:rPr lang="zh-CN" altLang="en-US" sz="2400" u="none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：</a:t>
                </a:r>
                <a14:m>
                  <m:oMath xmlns:m="http://schemas.openxmlformats.org/officeDocument/2006/math">
                    <m:r>
                      <a:rPr lang="el-GR" altLang="zh-CN" sz="2400" b="1" i="1" u="none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</a:rPr>
                      <m:t>((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)→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)[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/ 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 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/ 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→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sz="2400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])</m:t>
                    </m:r>
                  </m:oMath>
                </a14:m>
                <a:endParaRPr lang="en-US" altLang="zh-CN" sz="2400" b="1" i="1" u="none" dirty="0"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1" i="1" u="none" dirty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el-GR" altLang="zh-CN" sz="2400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𝝈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</a:rPr>
                        <m:t>((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∧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¬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𝑸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)→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𝑸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)[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𝑷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/</m:t>
                      </m:r>
                      <m:r>
                        <a:rPr lang="el-GR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𝝈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𝑸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∧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𝑹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), 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𝑸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/</m:t>
                      </m:r>
                      <m:r>
                        <a:rPr lang="el-GR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𝝈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𝑹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→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𝑷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)])</m:t>
                      </m:r>
                    </m:oMath>
                  </m:oMathPara>
                </a14:m>
                <a:endParaRPr lang="en-US" altLang="zh-CN" sz="2400" b="1" i="1" u="none" dirty="0">
                  <a:solidFill>
                    <a:srgbClr val="C00000"/>
                  </a:solidFill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1" i="1" u="none" dirty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el-GR" altLang="zh-CN" sz="2400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𝝈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</a:rPr>
                        <m:t>((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∧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¬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𝑸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)→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𝑸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)[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𝑷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/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𝟏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∧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𝟎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, 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𝑸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/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𝟎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→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𝟏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)])</m:t>
                      </m:r>
                    </m:oMath>
                  </m:oMathPara>
                </a14:m>
                <a:endParaRPr lang="en-US" altLang="zh-CN" sz="2400" b="1" i="1" u="none" dirty="0"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1" i="1" u="none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el-GR" altLang="zh-CN" sz="2400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𝝈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</a:rPr>
                        <m:t>((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∧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¬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𝑸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)→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𝑸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)[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𝑷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/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𝟎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, 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𝑸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/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𝟏</m:t>
                      </m:r>
                      <m:r>
                        <a:rPr lang="en-US" altLang="zh-CN" sz="2400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)])</m:t>
                      </m:r>
                    </m:oMath>
                  </m:oMathPara>
                </a14:m>
                <a:endParaRPr lang="en-US" altLang="zh-CN" sz="2400" b="1" i="1" u="none" dirty="0">
                  <a:solidFill>
                    <a:srgbClr val="C00000"/>
                  </a:solidFill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1" i="1" u="none" dirty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el-GR" altLang="zh-CN" sz="2400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𝝈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𝟎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∧¬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𝟏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)→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𝟏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)=</m:t>
                      </m:r>
                      <m:r>
                        <a:rPr lang="el-GR" altLang="zh-CN" sz="2400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𝝈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𝟏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)=</m:t>
                      </m:r>
                      <m:r>
                        <a:rPr lang="en-US" altLang="zh-CN" sz="2400" b="1" i="1" u="none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𝟏</m:t>
                      </m:r>
                    </m:oMath>
                  </m:oMathPara>
                </a14:m>
                <a:endParaRPr lang="en-US" altLang="zh-CN" sz="2400" b="1" i="1" u="none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7" name="文本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388" y="2144914"/>
                <a:ext cx="8856662" cy="4109542"/>
              </a:xfrm>
              <a:prstGeom prst="rect">
                <a:avLst/>
              </a:prstGeom>
              <a:blipFill>
                <a:blip r:embed="rId3"/>
                <a:stretch>
                  <a:fillRect l="-275" t="-16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占位符 2"/>
          <p:cNvSpPr txBox="1">
            <a:spLocks/>
          </p:cNvSpPr>
          <p:nvPr/>
        </p:nvSpPr>
        <p:spPr bwMode="auto">
          <a:xfrm>
            <a:off x="5136945" y="5661249"/>
            <a:ext cx="3826080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ebdings" panose="05030102010509060703" pitchFamily="18" charset="2"/>
              <a:buChar char="="/>
              <a:defRPr kumimoji="1" sz="2800" baseline="0">
                <a:solidFill>
                  <a:schemeClr val="tx1"/>
                </a:solidFill>
                <a:latin typeface="微软雅黑" panose="020B0503020204020204" pitchFamily="34" charset="-122"/>
                <a:ea typeface="黑体" panose="020106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ebdings" panose="05030102010509060703" pitchFamily="18" charset="2"/>
              <a:buChar char="4"/>
              <a:defRPr kumimoji="1" sz="2400" baseline="0">
                <a:solidFill>
                  <a:schemeClr val="tx1"/>
                </a:solidFill>
                <a:latin typeface="微软雅黑" panose="020B0503020204020204" pitchFamily="34" charset="-122"/>
                <a:ea typeface="黑体" panose="02010609060101010101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ü"/>
              <a:defRPr kumimoji="1" sz="2000" baseline="0">
                <a:solidFill>
                  <a:schemeClr val="tx1"/>
                </a:solidFill>
                <a:latin typeface="微软雅黑" panose="020B0503020204020204" pitchFamily="34" charset="-122"/>
                <a:ea typeface="黑体" panose="02010609060101010101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 sz="1800" baseline="0">
                <a:solidFill>
                  <a:schemeClr val="tx1"/>
                </a:solidFill>
                <a:latin typeface="微软雅黑" panose="020B0503020204020204" pitchFamily="34" charset="-122"/>
                <a:ea typeface="黑体" panose="02010609060101010101" pitchFamily="49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kumimoji="1" sz="1600" baseline="0">
                <a:solidFill>
                  <a:schemeClr val="tx1"/>
                </a:solidFill>
                <a:latin typeface="微软雅黑" panose="020B0503020204020204" pitchFamily="34" charset="-122"/>
                <a:ea typeface="黑体" panose="02010609060101010101" pitchFamily="49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u="none" kern="0" dirty="0">
                <a:solidFill>
                  <a:srgbClr val="C00000"/>
                </a:solidFill>
              </a:rPr>
              <a:t>两种方法求值结果一样</a:t>
            </a:r>
            <a:endParaRPr lang="en-US" altLang="zh-CN" u="none" kern="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zh-CN" altLang="en-US" u="none" kern="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275960"/>
      </p:ext>
    </p:extLst>
  </p:cSld>
  <p:clrMapOvr>
    <a:masterClrMapping/>
  </p:clrMapOvr>
  <p:transition>
    <p:wipe dir="r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代换式语义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61417" y="1084032"/>
                <a:ext cx="8856662" cy="5030788"/>
              </a:xfrm>
            </p:spPr>
            <p:txBody>
              <a:bodyPr/>
              <a:lstStyle/>
              <a:p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例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2.3.1</a:t>
                </a:r>
                <a:r>
                  <a:rPr lang="en-US" altLang="zh-CN" i="0" dirty="0">
                    <a:solidFill>
                      <a:srgbClr val="0070C0"/>
                    </a:solidFill>
                  </a:rPr>
                  <a:t> 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求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((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)[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/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 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/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]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         =((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𝑸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∧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𝑹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)∧¬(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𝑹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→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𝑷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))→(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𝑹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→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𝑷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</m:t>
                      </m:r>
                    </m:oMath>
                  </m:oMathPara>
                </a14:m>
                <a:endParaRPr lang="zh-CN" altLang="en-US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417" y="1084032"/>
                <a:ext cx="8856662" cy="5030788"/>
              </a:xfrm>
              <a:blipFill>
                <a:blip r:embed="rId3"/>
                <a:stretch>
                  <a:fillRect l="-1170" t="-2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占位符 2"/>
              <p:cNvSpPr txBox="1">
                <a:spLocks/>
              </p:cNvSpPr>
              <p:nvPr/>
            </p:nvSpPr>
            <p:spPr bwMode="auto">
              <a:xfrm>
                <a:off x="35496" y="2112773"/>
                <a:ext cx="9108504" cy="44619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5000"/>
                  <a:buFont typeface="Webdings" panose="05030102010509060703" pitchFamily="18" charset="2"/>
                  <a:buChar char="="/>
                  <a:defRPr kumimoji="1" sz="28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黑体" panose="02010609060101010101" pitchFamily="49" charset="-122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ebdings" panose="05030102010509060703" pitchFamily="18" charset="2"/>
                  <a:buChar char="4"/>
                  <a:defRPr kumimoji="1" sz="24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黑体" panose="02010609060101010101" pitchFamily="49" charset="-122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ü"/>
                  <a:defRPr kumimoji="1" sz="20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黑体" panose="02010609060101010101" pitchFamily="49" charset="-122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–"/>
                  <a:defRPr kumimoji="1" sz="18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黑体" panose="02010609060101010101" pitchFamily="49" charset="-122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kumimoji="1" sz="16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黑体" panose="02010609060101010101" pitchFamily="49" charset="-122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zh-CN" altLang="en-US" u="none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方法</a:t>
                </a:r>
                <a:r>
                  <a:rPr lang="en-US" altLang="zh-CN" u="none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1</a:t>
                </a:r>
                <a:r>
                  <a:rPr lang="zh-CN" altLang="en-US" u="none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：先代换后求值。原合式公式</a:t>
                </a:r>
                <a14:m>
                  <m:oMath xmlns:m="http://schemas.openxmlformats.org/officeDocument/2006/math">
                    <m:r>
                      <a:rPr lang="en-US" altLang="zh-CN" b="1" i="1" u="none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u="none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)→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</m:oMath>
                </a14:m>
                <a:r>
                  <a:rPr lang="zh-CN" altLang="en-US" u="none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经过代换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[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/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 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/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]</m:t>
                    </m:r>
                  </m:oMath>
                </a14:m>
                <a:r>
                  <a:rPr lang="zh-CN" altLang="en-US" u="none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，产生新的</a:t>
                </a:r>
                <a:r>
                  <a:rPr lang="zh-CN" altLang="en-US" i="1" u="none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合式公式</a:t>
                </a:r>
                <a:r>
                  <a:rPr lang="en-US" altLang="zh-CN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u="none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((</m:t>
                    </m:r>
                    <m:r>
                      <a:rPr lang="en-US" altLang="zh-CN" b="1" i="1" u="none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u="none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u="none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u="none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)∧¬(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))→(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zh-CN" altLang="en-US" u="none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，求给定指派函数</a:t>
                </a:r>
                <a14:m>
                  <m:oMath xmlns:m="http://schemas.openxmlformats.org/officeDocument/2006/math">
                    <m:r>
                      <a:rPr lang="el-GR" altLang="zh-CN" b="1" i="1" u="none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</m:oMath>
                </a14:m>
                <a:r>
                  <a:rPr lang="zh-CN" altLang="en-US" u="none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对新公式的值</a:t>
                </a:r>
                <a14:m>
                  <m:oMath xmlns:m="http://schemas.openxmlformats.org/officeDocument/2006/math">
                    <m:r>
                      <a:rPr lang="el-GR" altLang="zh-CN" b="1" i="1" u="none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l-GR" altLang="zh-CN" b="1" i="1" u="none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 (((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)∧¬(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))→(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))</m:t>
                    </m:r>
                  </m:oMath>
                </a14:m>
                <a:r>
                  <a:rPr lang="zh-CN" altLang="en-US" u="none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，得到</a:t>
                </a:r>
                <a14:m>
                  <m:oMath xmlns:m="http://schemas.openxmlformats.org/officeDocument/2006/math">
                    <m:r>
                      <a:rPr lang="en-US" altLang="zh-CN" b="1" i="1" u="none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𝟏</m:t>
                    </m:r>
                  </m:oMath>
                </a14:m>
                <a:endParaRPr lang="en-US" altLang="zh-CN" b="1" u="none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r>
                  <a:rPr lang="zh-CN" altLang="en-US" u="none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方法</a:t>
                </a:r>
                <a:r>
                  <a:rPr lang="en-US" altLang="zh-CN" u="none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2</a:t>
                </a:r>
                <a:r>
                  <a:rPr lang="zh-CN" altLang="en-US" u="none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：先对代换式求值，而后做代换，再对代换后的公式求值。求</a:t>
                </a:r>
                <a14:m>
                  <m:oMath xmlns:m="http://schemas.openxmlformats.org/officeDocument/2006/math">
                    <m:r>
                      <a:rPr lang="el-GR" altLang="zh-CN" b="1" i="1" u="none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</a:rPr>
                      <m:t>((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)→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)[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/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 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/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])</m:t>
                    </m:r>
                  </m:oMath>
                </a14:m>
                <a:r>
                  <a:rPr lang="en-US" altLang="zh-CN" i="1" u="none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, </a:t>
                </a:r>
                <a:r>
                  <a:rPr lang="zh-CN" altLang="en-US" u="none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先求给定指派函数</a:t>
                </a:r>
                <a14:m>
                  <m:oMath xmlns:m="http://schemas.openxmlformats.org/officeDocument/2006/math">
                    <m:r>
                      <a:rPr lang="el-GR" altLang="zh-CN" b="1" i="1" u="none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</m:oMath>
                </a14:m>
                <a:r>
                  <a:rPr lang="zh-CN" altLang="en-US" u="none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下原代换式的值，即</a:t>
                </a:r>
                <a14:m>
                  <m:oMath xmlns:m="http://schemas.openxmlformats.org/officeDocument/2006/math">
                    <m:r>
                      <a:rPr lang="el-GR" altLang="zh-CN" b="1" i="1" u="none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zh-CN" altLang="en-US" u="none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和</a:t>
                </a:r>
                <a14:m>
                  <m:oMath xmlns:m="http://schemas.openxmlformats.org/officeDocument/2006/math">
                    <m:r>
                      <a:rPr lang="el-GR" altLang="zh-CN" b="1" i="1" u="none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→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zh-CN" altLang="en-US" u="none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，分别为</a:t>
                </a:r>
                <a14:m>
                  <m:oMath xmlns:m="http://schemas.openxmlformats.org/officeDocument/2006/math">
                    <m:r>
                      <a:rPr lang="en-US" altLang="zh-CN" b="1" i="1" u="none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𝟎</m:t>
                    </m:r>
                  </m:oMath>
                </a14:m>
                <a:r>
                  <a:rPr lang="zh-CN" altLang="en-US" u="none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b="1" i="1" u="none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𝟏</m:t>
                    </m:r>
                  </m:oMath>
                </a14:m>
                <a:r>
                  <a:rPr lang="zh-CN" altLang="en-US" u="none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，而后做代换</a:t>
                </a:r>
                <a14:m>
                  <m:oMath xmlns:m="http://schemas.openxmlformats.org/officeDocument/2006/math">
                    <m:r>
                      <a:rPr lang="el-GR" altLang="zh-CN" b="1" i="1" u="none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</a:rPr>
                      <m:t>((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)→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)[</m:t>
                    </m:r>
                    <m:r>
                      <a:rPr lang="en-US" altLang="zh-CN" b="1" i="1" u="none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𝑷</m:t>
                    </m:r>
                    <m:r>
                      <a:rPr lang="en-US" altLang="zh-CN" b="1" i="1" u="none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/</m:t>
                    </m:r>
                    <m:r>
                      <a:rPr lang="en-US" altLang="zh-CN" b="1" i="1" u="none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𝟎</m:t>
                    </m:r>
                    <m:r>
                      <a:rPr lang="en-US" altLang="zh-CN" b="1" i="1" u="none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 </m:t>
                    </m:r>
                    <m:r>
                      <a:rPr lang="en-US" altLang="zh-CN" b="1" i="1" u="none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u="none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/</m:t>
                    </m:r>
                    <m:r>
                      <a:rPr lang="en-US" altLang="zh-CN" b="1" i="1" u="none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𝟏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])</m:t>
                    </m:r>
                  </m:oMath>
                </a14:m>
                <a:r>
                  <a:rPr lang="zh-CN" altLang="en-US" i="1" u="none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zh-CN" altLang="en-US" u="none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，再求值</a:t>
                </a:r>
                <a14:m>
                  <m:oMath xmlns:m="http://schemas.openxmlformats.org/officeDocument/2006/math">
                    <m:r>
                      <a:rPr lang="el-GR" altLang="zh-CN" b="1" i="1" u="none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</a:rPr>
                      <m:t>((</m:t>
                    </m:r>
                    <m:r>
                      <a:rPr lang="en-US" altLang="zh-CN" b="1" i="1" u="none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u="none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u="none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u="none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𝟏</m:t>
                    </m:r>
                    <m:r>
                      <a:rPr lang="en-US" altLang="zh-CN" b="1" i="1" u="none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)→</m:t>
                    </m:r>
                    <m:r>
                      <a:rPr lang="en-US" altLang="zh-CN" b="1" i="1" u="none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𝟏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)=</m:t>
                    </m:r>
                    <m:r>
                      <a:rPr lang="en-US" altLang="zh-CN" b="1" i="1" u="none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𝟏</m:t>
                    </m:r>
                  </m:oMath>
                </a14:m>
                <a:r>
                  <a:rPr lang="zh-CN" altLang="en-US" u="none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，</a:t>
                </a:r>
                <a:r>
                  <a:rPr lang="zh-CN" altLang="en-US" u="none" kern="0" dirty="0">
                    <a:latin typeface="Times New Roman" panose="02020603050405020304" pitchFamily="18" charset="0"/>
                  </a:rPr>
                  <a:t>两种方法求值结果一样，但是</a:t>
                </a:r>
                <a:r>
                  <a:rPr lang="zh-CN" altLang="en-US" u="none" kern="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方法</a:t>
                </a:r>
                <a:r>
                  <a:rPr lang="en-US" altLang="zh-CN" u="none" kern="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2</a:t>
                </a:r>
                <a:r>
                  <a:rPr lang="zh-CN" altLang="en-US" u="none" kern="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比方法</a:t>
                </a:r>
                <a:r>
                  <a:rPr lang="en-US" altLang="zh-CN" u="none" kern="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1</a:t>
                </a:r>
                <a:r>
                  <a:rPr lang="zh-CN" altLang="en-US" u="none" kern="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简单</a:t>
                </a:r>
                <a:r>
                  <a:rPr lang="zh-CN" altLang="en-US" u="none" kern="0" dirty="0">
                    <a:latin typeface="Times New Roman" panose="02020603050405020304" pitchFamily="18" charset="0"/>
                  </a:rPr>
                  <a:t>。</a:t>
                </a:r>
                <a:endParaRPr lang="en-US" altLang="zh-CN" u="none" kern="0" dirty="0">
                  <a:latin typeface="Times New Roman" panose="02020603050405020304" pitchFamily="18" charset="0"/>
                </a:endParaRPr>
              </a:p>
              <a:p>
                <a:endParaRPr lang="zh-CN" altLang="en-US" u="none" kern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96" y="2112773"/>
                <a:ext cx="9108504" cy="4461961"/>
              </a:xfrm>
              <a:prstGeom prst="rect">
                <a:avLst/>
              </a:prstGeom>
              <a:blipFill>
                <a:blip r:embed="rId4"/>
                <a:stretch>
                  <a:fillRect l="-535" t="-1913" r="-803" b="-355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8028762"/>
      </p:ext>
    </p:extLst>
  </p:cSld>
  <p:clrMapOvr>
    <a:masterClrMapping/>
  </p:clrMapOvr>
  <p:transition>
    <p:wipe dir="r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代换定理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79388" y="1108075"/>
                <a:ext cx="8856662" cy="2592189"/>
              </a:xfrm>
            </p:spPr>
            <p:txBody>
              <a:bodyPr/>
              <a:lstStyle/>
              <a:p>
                <a:r>
                  <a:rPr lang="zh-CN" altLang="en-US" b="0" i="0" dirty="0">
                    <a:latin typeface="Times New Roman" panose="02020603050405020304" pitchFamily="18" charset="0"/>
                  </a:rPr>
                  <a:t>经验证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])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与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l-GR" altLang="zh-CN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相等，即</a:t>
                </a:r>
                <a:endParaRPr lang="en-US" altLang="zh-CN" b="0" i="0" dirty="0">
                  <a:latin typeface="Times New Roman" panose="02020603050405020304" pitchFamily="18" charset="0"/>
                </a:endParaRPr>
              </a:p>
              <a:p>
                <a:pPr lvl="1"/>
                <a:r>
                  <a:rPr lang="en-US" altLang="zh-CN" sz="2800" b="0" i="0" dirty="0">
                    <a:latin typeface="Times New Roman" panose="02020603050405020304" pitchFamily="18" charset="0"/>
                  </a:rPr>
                  <a:t>1</a:t>
                </a:r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）对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])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：先代入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，再求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])</m:t>
                    </m:r>
                  </m:oMath>
                </a14:m>
                <a:endParaRPr lang="en-US" altLang="zh-CN" sz="2800" b="0" i="0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lvl="1"/>
                <a:r>
                  <a:rPr lang="en-US" altLang="zh-CN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2</a:t>
                </a:r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）对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l-GR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，先求值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b="0" i="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，再代入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l-GR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，最后求值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l-GR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altLang="zh-CN" sz="2800" b="0" i="0" dirty="0">
                    <a:latin typeface="Times New Roman" panose="02020603050405020304" pitchFamily="18" charset="0"/>
                  </a:rPr>
                  <a:t> </a:t>
                </a:r>
              </a:p>
              <a:p>
                <a:pPr lvl="1"/>
                <a:r>
                  <a:rPr lang="en-US" altLang="zh-CN" sz="2800" b="0" i="0" dirty="0">
                    <a:latin typeface="Times New Roman" panose="02020603050405020304" pitchFamily="18" charset="0"/>
                  </a:rPr>
                  <a:t>3</a:t>
                </a:r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）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])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与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l-GR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相等。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388" y="1108075"/>
                <a:ext cx="8856662" cy="2592189"/>
              </a:xfrm>
              <a:blipFill>
                <a:blip r:embed="rId2"/>
                <a:stretch>
                  <a:fillRect l="-1170" t="-4941" b="-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/>
              <p:cNvSpPr txBox="1">
                <a:spLocks/>
              </p:cNvSpPr>
              <p:nvPr/>
            </p:nvSpPr>
            <p:spPr bwMode="auto">
              <a:xfrm>
                <a:off x="179388" y="3861048"/>
                <a:ext cx="8964612" cy="25105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5000"/>
                  <a:buFont typeface="Webdings" panose="05030102010509060703" pitchFamily="18" charset="2"/>
                  <a:buChar char="="/>
                  <a:defRPr kumimoji="1" sz="28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黑体" panose="02010609060101010101" pitchFamily="49" charset="-122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ebdings" panose="05030102010509060703" pitchFamily="18" charset="2"/>
                  <a:buChar char="4"/>
                  <a:defRPr kumimoji="1" sz="24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黑体" panose="02010609060101010101" pitchFamily="49" charset="-122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ü"/>
                  <a:defRPr kumimoji="1" sz="20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黑体" panose="02010609060101010101" pitchFamily="49" charset="-122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–"/>
                  <a:defRPr kumimoji="1" sz="18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黑体" panose="02010609060101010101" pitchFamily="49" charset="-122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kumimoji="1" sz="16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黑体" panose="02010609060101010101" pitchFamily="49" charset="-122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»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zh-CN" altLang="en-US" b="1" u="none" kern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定理</a:t>
                </a:r>
                <a:r>
                  <a:rPr lang="en-US" altLang="zh-CN" b="1" u="none" kern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2.3.1</a:t>
                </a:r>
                <a:r>
                  <a:rPr lang="en-US" altLang="zh-CN" b="1" u="none" kern="0" dirty="0">
                    <a:solidFill>
                      <a:srgbClr val="0070C0"/>
                    </a:solidFill>
                    <a:latin typeface="黑体" panose="02010609060101010101" pitchFamily="49" charset="-122"/>
                  </a:rPr>
                  <a:t> </a:t>
                </a:r>
                <a:r>
                  <a:rPr lang="zh-CN" altLang="en-US" u="none" kern="0" dirty="0">
                    <a:latin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u="none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u="none" dirty="0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zh-CN" b="1" i="1" u="none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u="none" dirty="0">
                        <a:latin typeface="Cambria Math" panose="02040503050406030204" pitchFamily="18" charset="0"/>
                      </a:rPr>
                      <m:t>, …,</m:t>
                    </m:r>
                    <m:r>
                      <a:rPr lang="zh-CN" altLang="en-US" b="1" i="1" u="none" baseline="-25000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1" i="1" u="none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u="none" dirty="0" err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zh-CN" b="1" i="1" u="none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u="none" dirty="0">
                    <a:latin typeface="Times New Roman" panose="02020603050405020304" pitchFamily="18" charset="0"/>
                  </a:rPr>
                  <a:t>是不同的命题变元，</a:t>
                </a:r>
                <a14:m>
                  <m:oMath xmlns:m="http://schemas.openxmlformats.org/officeDocument/2006/math">
                    <m:r>
                      <a:rPr lang="en-US" altLang="zh-CN" b="1" i="1" u="none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u="none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u="none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u="none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u="none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u="none" dirty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zh-CN" b="1" i="1" u="none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u="none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u="none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u="none" kern="0" dirty="0">
                    <a:latin typeface="Times New Roman" panose="02020603050405020304" pitchFamily="18" charset="0"/>
                  </a:rPr>
                  <a:t>是合式公式。对于每个指派函数</a:t>
                </a:r>
                <a14:m>
                  <m:oMath xmlns:m="http://schemas.openxmlformats.org/officeDocument/2006/math">
                    <m:r>
                      <a:rPr lang="el-GR" altLang="zh-CN" b="1" i="1" u="none" kern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</m:oMath>
                </a14:m>
                <a:r>
                  <a:rPr lang="zh-CN" altLang="en-US" u="none" kern="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，有</a:t>
                </a:r>
                <a:endParaRPr lang="en-US" altLang="zh-CN" u="none" kern="0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CN" b="1" i="1" u="none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𝝈</m:t>
                      </m:r>
                      <m:r>
                        <a:rPr lang="en-US" altLang="zh-CN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CN" b="1" i="1" u="none" dirty="0"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altLang="zh-CN" b="1" i="1" u="none" dirty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zh-CN" b="1" i="1" u="none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u="none" dirty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CN" b="1" i="1" u="none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u="none" dirty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b="1" i="1" u="none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u="none" dirty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b="1" i="1" u="none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u="none" dirty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altLang="zh-CN" b="1" i="1" u="none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u="none" dirty="0" err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CN" b="1" i="1" u="none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b="1" i="1" u="none" dirty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b="1" i="1" u="none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u="none" dirty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b="1" i="1" u="none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b="1" i="1" u="none" dirty="0">
                          <a:latin typeface="Cambria Math" panose="02040503050406030204" pitchFamily="18" charset="0"/>
                        </a:rPr>
                        <m:t>])=</m:t>
                      </m:r>
                      <m:r>
                        <a:rPr lang="el-GR" altLang="zh-CN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𝝈</m:t>
                      </m:r>
                      <m:r>
                        <a:rPr lang="en-US" altLang="zh-CN" b="1" i="1" u="none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CN" b="1" i="1" u="none" dirty="0"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altLang="zh-CN" b="1" i="1" u="none" dirty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zh-CN" b="1" i="1" u="none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u="none" dirty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CN" b="1" i="1" u="none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u="none" dirty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l-GR" altLang="zh-CN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𝝈</m:t>
                      </m:r>
                      <m:r>
                        <a:rPr lang="en-US" altLang="zh-CN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(</m:t>
                      </m:r>
                      <m:sSub>
                        <m:sSubPr>
                          <m:ctrlPr>
                            <a:rPr lang="en-US" altLang="zh-CN" b="1" i="1" u="none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lang="en-US" altLang="zh-CN" b="1" i="1" u="none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b="1" i="1" u="none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b="1" i="1" u="none" dirty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altLang="zh-CN" b="1" i="1" u="none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u="none" dirty="0" err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CN" b="1" i="1" u="none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b="1" i="1" u="none" dirty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l-GR" altLang="zh-CN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𝝈</m:t>
                      </m:r>
                      <m:r>
                        <a:rPr lang="en-US" altLang="zh-CN" b="1" i="1" u="none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(</m:t>
                      </m:r>
                      <m:sSub>
                        <m:sSubPr>
                          <m:ctrlPr>
                            <a:rPr lang="en-US" altLang="zh-CN" b="1" i="1" u="none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lang="en-US" altLang="zh-CN" b="1" i="1" u="none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b="1" i="1" u="none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b="1" i="1" u="none" dirty="0">
                          <a:latin typeface="Cambria Math" panose="02040503050406030204" pitchFamily="18" charset="0"/>
                        </a:rPr>
                        <m:t>)])</m:t>
                      </m:r>
                    </m:oMath>
                  </m:oMathPara>
                </a14:m>
                <a:endParaRPr lang="en-US" altLang="zh-CN" b="1" i="1" u="none" kern="0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388" y="3861048"/>
                <a:ext cx="8964612" cy="2510508"/>
              </a:xfrm>
              <a:prstGeom prst="rect">
                <a:avLst/>
              </a:prstGeom>
              <a:blipFill>
                <a:blip r:embed="rId3"/>
                <a:stretch>
                  <a:fillRect l="-476" t="-315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1673025"/>
      </p:ext>
    </p:extLst>
  </p:cSld>
  <p:clrMapOvr>
    <a:masterClrMapping/>
  </p:clrMapOvr>
  <p:transition>
    <p:wipe dir="r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755650" eaLnBrk="1" hangingPunct="1"/>
            <a:r>
              <a:rPr lang="zh-CN" altLang="en-US" i="0"/>
              <a:t>代换性质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803" name="Rectangle 3">
                <a:extLst>
                  <a:ext uri="{FF2B5EF4-FFF2-40B4-BE49-F238E27FC236}">
                    <a16:creationId xmlns:a16="http://schemas.microsoft.com/office/drawing/2014/main" id="{E3F64CDF-AFFD-451B-AFBA-9B94CED93EE5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04361" y="960100"/>
                <a:ext cx="8956512" cy="5510280"/>
              </a:xfrm>
            </p:spPr>
            <p:txBody>
              <a:bodyPr/>
              <a:lstStyle/>
              <a:p>
                <a:pPr marL="311150" indent="-311150" defTabSz="755650" eaLnBrk="1" hangingPunct="1">
                  <a:defRPr/>
                </a:pPr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定理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2.3.6</a:t>
                </a:r>
                <a:r>
                  <a:rPr lang="zh-CN" altLang="en-US" b="0" i="0" dirty="0">
                    <a:solidFill>
                      <a:schemeClr val="accent2"/>
                    </a:solidFill>
                  </a:rPr>
                  <a:t> 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是公式，</a:t>
                </a:r>
              </a:p>
              <a:p>
                <a:pPr marL="0" indent="0" defTabSz="755650" eaLnBrk="1" hangingPunct="1">
                  <a:buNone/>
                  <a:defRPr/>
                </a:pPr>
                <a:r>
                  <a:rPr lang="en-US" altLang="zh-CN" b="0" i="0" dirty="0">
                    <a:latin typeface="Times New Roman" panose="02020603050405020304" pitchFamily="18" charset="0"/>
                  </a:rPr>
                  <a:t>   ⑴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是永真式，则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的每个代换实例都是</a:t>
                </a:r>
                <a:r>
                  <a:rPr lang="zh-CN" altLang="en-US" b="0" i="0" dirty="0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永真式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。</a:t>
                </a:r>
              </a:p>
              <a:p>
                <a:pPr marL="0" indent="0" defTabSz="755650" eaLnBrk="1" hangingPunct="1">
                  <a:buNone/>
                  <a:defRPr/>
                </a:pPr>
                <a:r>
                  <a:rPr lang="en-US" altLang="zh-CN" b="0" i="0" dirty="0">
                    <a:latin typeface="Times New Roman" panose="02020603050405020304" pitchFamily="18" charset="0"/>
                  </a:rPr>
                  <a:t>   ⑵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是永假式，则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的每个代换实例都是</a:t>
                </a:r>
                <a:r>
                  <a:rPr lang="zh-CN" altLang="en-US" b="0" i="0" dirty="0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永假式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。</a:t>
                </a:r>
                <a:endParaRPr lang="en-US" altLang="zh-CN" b="0" i="0" dirty="0"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>
                  <a:defRPr/>
                </a:pPr>
                <a:r>
                  <a:rPr lang="zh-CN" altLang="en-US" b="0" i="0" dirty="0">
                    <a:latin typeface="Times New Roman" panose="02020603050405020304" pitchFamily="18" charset="0"/>
                  </a:rPr>
                  <a:t>证明：设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的代换实例是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，对于每个指派函数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𝝈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，有</a:t>
                </a:r>
              </a:p>
              <a:p>
                <a:pPr marL="0" indent="0" defTabSz="755650" eaLnBrk="1" hangingPunct="1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CN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𝝈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, …, </m:t>
                      </m:r>
                      <m:r>
                        <a:rPr lang="en-US" altLang="zh-CN" b="1" i="1" dirty="0" err="1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zh-CN" b="1" i="1" baseline="-25000" dirty="0" err="1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zh-CN" b="1" i="1" baseline="-2500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])=</m:t>
                      </m:r>
                      <m:r>
                        <a:rPr lang="el-GR" altLang="zh-CN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𝝈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l-GR" altLang="zh-CN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𝝈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(</m:t>
                      </m:r>
                      <m:sSub>
                        <m:sSub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), …, </m:t>
                      </m:r>
                      <m:sSub>
                        <m:sSub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 err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l-GR" altLang="zh-CN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𝝈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(</m:t>
                      </m:r>
                      <m:sSub>
                        <m:sSub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)])</m:t>
                      </m:r>
                    </m:oMath>
                  </m:oMathPara>
                </a14:m>
                <a:endParaRPr lang="en-US" altLang="zh-CN" i="0" dirty="0">
                  <a:latin typeface="Times New Roman" panose="02020603050405020304" pitchFamily="18" charset="0"/>
                </a:endParaRPr>
              </a:p>
              <a:p>
                <a:pPr marL="0" indent="0" defTabSz="755650" eaLnBrk="1" hangingPunct="1">
                  <a:buNone/>
                  <a:defRPr/>
                </a:pPr>
                <a:r>
                  <a:rPr lang="zh-CN" altLang="en-US" sz="2800" b="0" i="0" dirty="0">
                    <a:latin typeface="Times New Roman" panose="02020603050405020304" pitchFamily="18" charset="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是永真式，所以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), …, </m:t>
                    </m:r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err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)])=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</a:endParaRPr>
              </a:p>
              <a:p>
                <a:pPr marL="0" indent="0" defTabSz="755650" eaLnBrk="1" hangingPunct="1">
                  <a:buNone/>
                  <a:defRPr/>
                </a:pPr>
                <a:r>
                  <a:rPr lang="zh-CN" altLang="en-US" sz="2800" b="0" i="0" dirty="0">
                    <a:latin typeface="Times New Roman" panose="02020603050405020304" pitchFamily="18" charset="0"/>
                  </a:rPr>
                  <a:t>所以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 [</m:t>
                    </m:r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err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])=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。</a:t>
                </a:r>
                <a:endParaRPr lang="en-US" altLang="zh-CN" sz="2800" b="0" i="0" dirty="0"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>
                  <a:defRPr/>
                </a:pPr>
                <a:r>
                  <a:rPr lang="zh-CN" altLang="en-US" b="0" i="0" dirty="0">
                    <a:latin typeface="Times New Roman" panose="02020603050405020304" pitchFamily="18" charset="0"/>
                  </a:rPr>
                  <a:t>同理可证第二个结论</a:t>
                </a:r>
                <a:endParaRPr lang="en-US" altLang="zh-CN" b="0" i="0" dirty="0"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>
                  <a:defRPr/>
                </a:pPr>
                <a:r>
                  <a:rPr lang="zh-CN" altLang="en-US" b="0" i="0" dirty="0">
                    <a:latin typeface="Times New Roman" panose="02020603050405020304" pitchFamily="18" charset="0"/>
                  </a:rPr>
                  <a:t>证毕</a:t>
                </a:r>
                <a:endParaRPr lang="en-US" altLang="zh-CN" b="0" i="0" dirty="0"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>
                  <a:defRPr/>
                </a:pPr>
                <a:endParaRPr lang="en-US" altLang="zh-CN" b="0" i="0" dirty="0"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>
                  <a:defRPr/>
                </a:pPr>
                <a:endParaRPr lang="zh-CN" altLang="en-US" b="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6803" name="Rectangle 3">
                <a:extLst>
                  <a:ext uri="{FF2B5EF4-FFF2-40B4-BE49-F238E27FC236}">
                    <a16:creationId xmlns:a16="http://schemas.microsoft.com/office/drawing/2014/main" id="{E3F64CDF-AFFD-451B-AFBA-9B94CED93E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4361" y="960100"/>
                <a:ext cx="8956512" cy="5510280"/>
              </a:xfrm>
              <a:blipFill>
                <a:blip r:embed="rId2"/>
                <a:stretch>
                  <a:fillRect l="-1361" t="-2212" b="-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852" name="Rectangle 4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zh-CN" altLang="en-US" sz="3600" b="0">
              <a:latin typeface="Times New Roman" panose="02020603050405020304" pitchFamily="18" charset="0"/>
            </a:endParaRPr>
          </a:p>
        </p:txBody>
      </p:sp>
      <p:sp>
        <p:nvSpPr>
          <p:cNvPr id="78853" name="Rectangle 6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zh-CN" altLang="en-US" sz="3600" b="0">
              <a:latin typeface="Times New Roman" panose="02020603050405020304" pitchFamily="18" charset="0"/>
            </a:endParaRPr>
          </a:p>
        </p:txBody>
      </p:sp>
      <p:sp>
        <p:nvSpPr>
          <p:cNvPr id="7885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zh-CN" altLang="en-US" sz="3600" b="0">
              <a:latin typeface="Times New Roman" panose="02020603050405020304" pitchFamily="18" charset="0"/>
            </a:endParaRPr>
          </a:p>
        </p:txBody>
      </p:sp>
      <p:sp>
        <p:nvSpPr>
          <p:cNvPr id="78855" name="Rectangle 10"/>
          <p:cNvSpPr>
            <a:spLocks noChangeArrowheads="1"/>
          </p:cNvSpPr>
          <p:nvPr/>
        </p:nvSpPr>
        <p:spPr bwMode="auto">
          <a:xfrm>
            <a:off x="2724150" y="4562475"/>
            <a:ext cx="6127750" cy="162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138" tIns="41275" rIns="84138" bIns="41275"/>
          <a:lstStyle>
            <a:lvl1pPr marL="311150" indent="-311150" defTabSz="755650"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 defTabSz="7556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 defTabSz="7556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 defTabSz="7556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 defTabSz="7556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defTabSz="75565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defTabSz="75565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defTabSz="75565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defTabSz="75565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endParaRPr lang="en-US" altLang="zh-CN" sz="2500" b="0"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4077013"/>
      </p:ext>
    </p:extLst>
  </p:cSld>
  <p:clrMapOvr>
    <a:masterClrMapping/>
  </p:clrMapOvr>
  <p:transition>
    <p:wipe dir="r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替换式语义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0" i="0" dirty="0">
                    <a:latin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是合式公式，并且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的子公式，替换式语义就是研究合式公式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与替换式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[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/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]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的语义关系。</a:t>
                </a:r>
                <a:endParaRPr lang="en-US" altLang="zh-CN" b="0" i="0" dirty="0">
                  <a:latin typeface="Times New Roman" panose="02020603050405020304" pitchFamily="18" charset="0"/>
                </a:endParaRPr>
              </a:p>
              <a:p>
                <a:r>
                  <a:rPr lang="zh-CN" altLang="en-US" b="0" i="0" dirty="0">
                    <a:latin typeface="Times New Roman" panose="02020603050405020304" pitchFamily="18" charset="0"/>
                  </a:rPr>
                  <a:t>即研究若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[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/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]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是否相等。</a:t>
                </a:r>
                <a:endParaRPr lang="en-US" altLang="zh-CN" b="0" i="0" dirty="0">
                  <a:latin typeface="Times New Roman" panose="02020603050405020304" pitchFamily="18" charset="0"/>
                </a:endParaRPr>
              </a:p>
              <a:p>
                <a:endParaRPr lang="zh-CN" altLang="en-US" b="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7" t="-2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0693467"/>
      </p:ext>
    </p:extLst>
  </p:cSld>
  <p:clrMapOvr>
    <a:masterClrMapping/>
  </p:clrMapOvr>
  <p:transition>
    <p:wipe dir="r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替换式语义（替换定理）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44449" y="934367"/>
                <a:ext cx="8856662" cy="5863997"/>
              </a:xfrm>
            </p:spPr>
            <p:txBody>
              <a:bodyPr/>
              <a:lstStyle/>
              <a:p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定理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2.3.2</a:t>
                </a:r>
                <a:r>
                  <a:rPr lang="zh-CN" altLang="en-US" b="0" i="0" dirty="0">
                    <a:solidFill>
                      <a:schemeClr val="accent2"/>
                    </a:solidFill>
                  </a:rPr>
                  <a:t> 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是合式公式，并且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的子公式，若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[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/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]</m:t>
                    </m:r>
                  </m:oMath>
                </a14:m>
                <a:endParaRPr lang="en-US" altLang="zh-CN" b="0" i="0" dirty="0">
                  <a:latin typeface="Times New Roman" panose="02020603050405020304" pitchFamily="18" charset="0"/>
                </a:endParaRPr>
              </a:p>
              <a:p>
                <a:r>
                  <a:rPr lang="zh-CN" altLang="en-US" b="0" i="0" dirty="0">
                    <a:latin typeface="Times New Roman" panose="02020603050405020304" pitchFamily="18" charset="0"/>
                  </a:rPr>
                  <a:t>证明：选择一个命题变元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，并且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不是公式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中变元</a:t>
                </a:r>
                <a:endParaRPr lang="en-US" altLang="zh-CN" b="0" i="0" dirty="0">
                  <a:latin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b="0" i="0" dirty="0">
                    <a:latin typeface="Times New Roman" panose="02020603050405020304" pitchFamily="18" charset="0"/>
                  </a:rPr>
                  <a:t>用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取代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中的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，得到新公式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zh-CN" altLang="en-US" b="0" dirty="0">
                    <a:latin typeface="Times New Roman" panose="02020603050405020304" pitchFamily="18" charset="0"/>
                  </a:rPr>
                  <a:t>，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’=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b="0" i="0" dirty="0">
                    <a:latin typeface="Times New Roman" panose="02020603050405020304" pitchFamily="18" charset="0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’[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；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’[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[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/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]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对任意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指派函数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，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’[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])=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；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’[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])=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[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/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])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:r>
                  <a:rPr lang="zh-CN" altLang="en-US" b="0" i="0" dirty="0">
                    <a:latin typeface="Times New Roman" panose="02020603050405020304" pitchFamily="18" charset="0"/>
                  </a:rPr>
                  <a:t>因为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，所以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)=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则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’[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])=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’[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)])</m:t>
                    </m:r>
                  </m:oMath>
                </a14:m>
                <a:r>
                  <a:rPr lang="en-US" altLang="zh-CN" b="0" i="0" dirty="0">
                    <a:latin typeface="Times New Roman" panose="02020603050405020304" pitchFamily="18" charset="0"/>
                  </a:rPr>
                  <a:t>    </a:t>
                </a:r>
                <a:r>
                  <a:rPr lang="en-US" altLang="zh-CN" b="0" i="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(</a:t>
                </a:r>
                <a:r>
                  <a:rPr lang="zh-CN" altLang="en-US" b="0" i="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代换定理</a:t>
                </a:r>
                <a:r>
                  <a:rPr lang="en-US" altLang="zh-CN" b="0" i="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altLang="zh-CN" b="0" i="0" dirty="0">
                    <a:latin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’[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)])=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’[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])=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[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baseline="-25000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/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baseline="-25000" dirty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])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故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[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/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]</m:t>
                    </m:r>
                  </m:oMath>
                </a14:m>
                <a:endParaRPr lang="zh-CN" altLang="en-US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4449" y="934367"/>
                <a:ext cx="8856662" cy="5863997"/>
              </a:xfrm>
              <a:blipFill>
                <a:blip r:embed="rId2"/>
                <a:stretch>
                  <a:fillRect l="-1445" t="-2079" b="-2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678782"/>
      </p:ext>
    </p:extLst>
  </p:cSld>
  <p:clrMapOvr>
    <a:masterClrMapping/>
  </p:clrMapOvr>
  <p:transition>
    <p:wipe dir="r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755650" eaLnBrk="1" hangingPunct="1"/>
            <a:r>
              <a:rPr lang="zh-CN" altLang="en-US" i="0" dirty="0"/>
              <a:t>对偶式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057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00063" y="1041400"/>
                <a:ext cx="7908925" cy="5108575"/>
              </a:xfrm>
            </p:spPr>
            <p:txBody>
              <a:bodyPr/>
              <a:lstStyle/>
              <a:p>
                <a:pPr marL="311150" indent="-311150" defTabSz="755650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800" i="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sz="2800" i="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1.2.10</a:t>
                </a:r>
                <a:r>
                  <a:rPr lang="zh-CN" altLang="en-US" sz="2800" i="0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是由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,¬,∨,∧}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生成的公式，将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中的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∨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∧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互换，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互换得到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互为</a:t>
                </a:r>
                <a:r>
                  <a:rPr lang="zh-CN" altLang="en-US" sz="2800" b="0" i="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对偶式</a:t>
                </a:r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800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11150" indent="-311150" defTabSz="755650" eaLnBrk="1" hangingPunct="1">
                  <a:lnSpc>
                    <a:spcPct val="80000"/>
                  </a:lnSpc>
                </a:pPr>
                <a:endParaRPr lang="zh-CN" altLang="en-US" sz="2800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11150" indent="-311150" defTabSz="755650" eaLnBrk="1" hangingPunct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∨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𝒓</m:t>
                    </m:r>
                  </m:oMath>
                </a14:m>
                <a:r>
                  <a:rPr lang="zh-CN" altLang="en-US" sz="2800" b="0" i="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互为对偶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𝒓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11150" indent="-311150" defTabSz="755650" eaLnBrk="1" hangingPunct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en-US" sz="2800" b="0" i="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互为对偶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2057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0063" y="1041400"/>
                <a:ext cx="7908925" cy="5108575"/>
              </a:xfrm>
              <a:blipFill>
                <a:blip r:embed="rId2"/>
                <a:stretch>
                  <a:fillRect l="-1311" t="-1671" r="-11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876" name="Rectangle 4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zh-CN" altLang="en-US" sz="3600" b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58260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对偶式的对偶式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53686" y="943604"/>
                <a:ext cx="8856662" cy="5400600"/>
              </a:xfrm>
            </p:spPr>
            <p:txBody>
              <a:bodyPr/>
              <a:lstStyle/>
              <a:p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定理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2.3.3</a:t>
                </a:r>
                <a:r>
                  <a:rPr lang="zh-CN" altLang="en-US" b="0" i="0" dirty="0">
                    <a:solidFill>
                      <a:schemeClr val="accent2"/>
                    </a:solidFill>
                  </a:rPr>
                  <a:t> 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设合式公式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的对偶式是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zh-CN" altLang="en-US" b="1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，则有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p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b="0" i="0" dirty="0">
                    <a:latin typeface="Times New Roman" panose="02020603050405020304" pitchFamily="18" charset="0"/>
                  </a:rPr>
                  <a:t>证明：对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的复杂度进行归纳证明</a:t>
                </a:r>
                <a:endParaRPr lang="en-US" altLang="zh-CN" b="0" i="0" dirty="0">
                  <a:latin typeface="Times New Roman" panose="02020603050405020304" pitchFamily="18" charset="0"/>
                </a:endParaRPr>
              </a:p>
              <a:p>
                <a:pPr eaLnBrk="1" hangingPunct="1">
                  <a:lnSpc>
                    <a:spcPct val="80000"/>
                  </a:lnSpc>
                </a:pPr>
                <a:r>
                  <a:rPr lang="en-US" altLang="zh-CN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</a:t>
                </a:r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zh-CN" altLang="en-US" b="0" i="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复杂度为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en-US" b="0" i="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为命题变元或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en-US" b="0" i="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endParaRPr lang="en-US" altLang="zh-CN" i="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74688" lvl="1" indent="-249238" eaLnBrk="1" hangingPunct="1">
                  <a:lnSpc>
                    <a:spcPct val="80000"/>
                  </a:lnSpc>
                </a:pPr>
                <a:r>
                  <a:rPr lang="en-US" altLang="zh-CN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⑴</a:t>
                </a:r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为命题变元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</a:p>
              <a:p>
                <a:pPr marL="674688" lvl="1" indent="-249238" eaLnBrk="1" hangingPunct="1">
                  <a:lnSpc>
                    <a:spcPct val="80000"/>
                  </a:lnSpc>
                  <a:buNone/>
                </a:pPr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也为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𝒑</m:t>
                                </m:r>
                              </m:e>
                              <m:sup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</a:p>
              <a:p>
                <a:pPr marL="674688" lvl="1" indent="-249238" eaLnBrk="1" hangingPunct="1">
                  <a:lnSpc>
                    <a:spcPct val="80000"/>
                  </a:lnSpc>
                </a:pPr>
                <a:r>
                  <a:rPr lang="en-US" altLang="zh-CN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⑵</a:t>
                </a:r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e>
                              <m:sup>
                                <m:r>
                                  <a:rPr lang="zh-CN" altLang="en-US" b="1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zh-CN" altLang="en-US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1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altLang="zh-CN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</a:p>
              <a:p>
                <a:pPr marL="674688" lvl="1" indent="-249238" eaLnBrk="1" hangingPunct="1">
                  <a:lnSpc>
                    <a:spcPct val="80000"/>
                  </a:lnSpc>
                </a:pPr>
                <a:r>
                  <a:rPr lang="en-US" altLang="zh-CN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⑶</a:t>
                </a:r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e>
                              <m:sup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e>
                        </m:d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</a:p>
              <a:p>
                <a:r>
                  <a:rPr lang="en-US" altLang="zh-CN" b="0" i="0" dirty="0">
                    <a:latin typeface="Times New Roman" panose="02020603050405020304" pitchFamily="18" charset="0"/>
                  </a:rPr>
                  <a:t>2.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假设对于复杂度小于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的每个公式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p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</a:endParaRPr>
              </a:p>
              <a:p>
                <a:r>
                  <a:rPr lang="en-US" altLang="zh-CN" b="0" i="0" dirty="0">
                    <a:latin typeface="Times New Roman" panose="02020603050405020304" pitchFamily="18" charset="0"/>
                  </a:rPr>
                  <a:t>3.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的复杂度为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</a:t>
                </a:r>
                <a:endParaRPr lang="en-US" altLang="zh-CN" b="0" i="0" dirty="0">
                  <a:latin typeface="Times New Roman" panose="02020603050405020304" pitchFamily="18" charset="0"/>
                </a:endParaRPr>
              </a:p>
              <a:p>
                <a:pPr lvl="1"/>
                <a:endParaRPr lang="en-US" altLang="zh-CN" b="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3686" y="943604"/>
                <a:ext cx="8856662" cy="5400600"/>
              </a:xfrm>
              <a:blipFill>
                <a:blip r:embed="rId2"/>
                <a:stretch>
                  <a:fillRect l="-1376" t="-2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724946"/>
      </p:ext>
    </p:extLst>
  </p:cSld>
  <p:clrMapOvr>
    <a:masterClrMapping/>
  </p:clrMapOvr>
  <p:transition>
    <p:wipe dir="r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对偶式的对偶式（续）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1035968"/>
                <a:ext cx="8888714" cy="5400600"/>
              </a:xfrm>
            </p:spPr>
            <p:txBody>
              <a:bodyPr/>
              <a:lstStyle/>
              <a:p>
                <a:r>
                  <a:rPr lang="en-US" altLang="zh-CN" b="0" i="0" dirty="0">
                    <a:latin typeface="Times New Roman" panose="02020603050405020304" pitchFamily="18" charset="0"/>
                  </a:rPr>
                  <a:t>2.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假设对于复杂度小于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的每个公式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p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</a:endParaRPr>
              </a:p>
              <a:p>
                <a:r>
                  <a:rPr lang="en-US" altLang="zh-CN" b="0" i="0" dirty="0">
                    <a:latin typeface="Times New Roman" panose="02020603050405020304" pitchFamily="18" charset="0"/>
                  </a:rPr>
                  <a:t>3.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的复杂度为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</a:t>
                </a:r>
                <a:endParaRPr lang="en-US" altLang="zh-CN" b="0" i="0" dirty="0">
                  <a:latin typeface="Times New Roman" panose="02020603050405020304" pitchFamily="18" charset="0"/>
                </a:endParaRPr>
              </a:p>
              <a:p>
                <a:pPr marL="711200" lvl="1" indent="-311150" defTabSz="755650" eaLnBrk="1" hangingPunct="1">
                  <a:defRPr/>
                </a:pPr>
                <a:r>
                  <a:rPr lang="zh-CN" altLang="en-US" sz="2800" b="0" i="0" dirty="0">
                    <a:latin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sSup>
                      <m:sSup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800" b="0" i="0" dirty="0">
                    <a:latin typeface="Times New Roman" panose="02020603050405020304" pitchFamily="18" charset="0"/>
                  </a:rPr>
                  <a:t>,</a:t>
                </a:r>
              </a:p>
              <a:p>
                <a:pPr marL="400050" lvl="1" indent="0" defTabSz="755650" eaLnBrk="1" hangingPunct="1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CN" sz="28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8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1" i="1" dirty="0" smtClean="0"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p>
                                  <m:r>
                                    <a:rPr lang="en-US" altLang="zh-CN" sz="2800" b="1" i="1" dirty="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2800" b="1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800" b="1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1" i="1" dirty="0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b="1" i="1" dirty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 dirty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¬</m:t>
                              </m:r>
                              <m:sSup>
                                <m:sSupPr>
                                  <m:ctrlPr>
                                    <a:rPr lang="en-US" altLang="zh-CN" sz="28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1" i="1" dirty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p>
                                  <m:r>
                                    <a:rPr lang="en-US" altLang="zh-CN" sz="2800" b="1" i="1" dirty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2800" b="1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800" b="1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¬</m:t>
                      </m:r>
                      <m:sSup>
                        <m:sSupPr>
                          <m:ctrlPr>
                            <a:rPr lang="en-US" altLang="zh-CN" sz="28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b="1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8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1" i="1" dirty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p>
                                  <m:r>
                                    <a:rPr lang="en-US" altLang="zh-CN" sz="2800" b="1" i="1" dirty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2800" b="1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800" b="1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¬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en-US" altLang="zh-CN" sz="2800" i="0" dirty="0">
                  <a:latin typeface="Times New Roman" panose="02020603050405020304" pitchFamily="18" charset="0"/>
                </a:endParaRPr>
              </a:p>
              <a:p>
                <a:pPr marL="711200" lvl="1" indent="-311150" defTabSz="755650" eaLnBrk="1" hangingPunct="1">
                  <a:defRPr/>
                </a:pPr>
                <a:r>
                  <a:rPr lang="zh-CN" altLang="en-US" sz="2800" b="0" i="0" dirty="0">
                    <a:latin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sSup>
                      <m:sSup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zh-CN" altLang="en-US" sz="2800" i="0" dirty="0">
                  <a:latin typeface="Times New Roman" panose="02020603050405020304" pitchFamily="18" charset="0"/>
                </a:endParaRPr>
              </a:p>
              <a:p>
                <a:pPr marL="0" indent="0" defTabSz="755650" eaLnBrk="1" hangingPunct="1">
                  <a:buNone/>
                  <a:defRPr/>
                </a:pPr>
                <a:r>
                  <a:rPr lang="zh-CN" altLang="en-US" sz="2700" b="0" i="0" dirty="0">
                    <a:latin typeface="Times New Roman" panose="02020603050405020304" pitchFamily="18" charset="0"/>
                  </a:rPr>
                  <a:t>   因此，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7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7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700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700" b="1" i="1" dirty="0" smtClean="0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p>
                                <m:r>
                                  <a:rPr lang="en-US" altLang="zh-CN" sz="2700" b="1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zh-CN" altLang="en-US" sz="2700" b="1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700" b="1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7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7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700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700" b="1" i="1" dirty="0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p>
                                <m:r>
                                  <a:rPr lang="en-US" altLang="zh-CN" sz="2700" b="1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zh-CN" sz="2700" b="1" i="1" dirty="0">
                                <a:latin typeface="Cambria Math" panose="02040503050406030204" pitchFamily="18" charset="0"/>
                              </a:rPr>
                              <m:t>∨</m:t>
                            </m:r>
                            <m:sSup>
                              <m:sSupPr>
                                <m:ctrlPr>
                                  <a:rPr lang="en-US" altLang="zh-CN" sz="2700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700" b="1" i="1" dirty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  <m:sup>
                                <m:r>
                                  <a:rPr lang="en-US" altLang="zh-CN" sz="2700" b="1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zh-CN" altLang="en-US" sz="2700" b="1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700" b="1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7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7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700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700" b="1" i="1" dirty="0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p>
                                <m:r>
                                  <a:rPr lang="en-US" altLang="zh-CN" sz="2700" b="1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zh-CN" altLang="en-US" sz="2700" b="1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∧</m:t>
                    </m:r>
                    <m:sSup>
                      <m:sSupPr>
                        <m:ctrlPr>
                          <a:rPr lang="en-US" altLang="zh-CN" sz="27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7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700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700" b="1" i="1" dirty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  <m:sup>
                                <m:r>
                                  <a:rPr lang="en-US" altLang="zh-CN" sz="2700" b="1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zh-CN" altLang="en-US" sz="2700" b="1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7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7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</a:endParaRPr>
              </a:p>
              <a:p>
                <a:pPr lvl="1" eaLnBrk="1" hangingPunct="1">
                  <a:defRPr/>
                </a:pPr>
                <a:r>
                  <a:rPr lang="zh-CN" altLang="en-US" sz="2800" b="0" i="0" dirty="0">
                    <a:latin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∧</m:t>
                    </m:r>
                    <m:sSup>
                      <m:sSup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zh-CN" altLang="en-US" i="0" dirty="0">
                  <a:latin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  <a:defRPr/>
                </a:pPr>
                <a:r>
                  <a:rPr lang="zh-CN" altLang="en-US" b="0" i="0" dirty="0">
                    <a:latin typeface="Times New Roman" panose="02020603050405020304" pitchFamily="18" charset="0"/>
                  </a:rPr>
                  <a:t>  因此，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p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zh-CN" altLang="en-US" b="1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dirty="0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p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  <m:t>∧</m:t>
                            </m:r>
                            <m:sSup>
                              <m:sSupPr>
                                <m:ctrlP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dirty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  <m:sup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zh-CN" altLang="en-US" b="1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dirty="0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p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zh-CN" altLang="en-US" b="1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∨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dirty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  <m:sup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zh-CN" altLang="en-US" b="1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  <a:defRPr/>
                </a:pPr>
                <a:endParaRPr lang="en-US" altLang="zh-CN" b="0" i="0" dirty="0">
                  <a:latin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  <a:defRPr/>
                </a:pPr>
                <a:r>
                  <a:rPr lang="zh-CN" altLang="en-US" b="0" i="0" dirty="0">
                    <a:latin typeface="Times New Roman" panose="02020603050405020304" pitchFamily="18" charset="0"/>
                  </a:rPr>
                  <a:t>故，对任意的公式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p>
                                <m: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zh-CN" altLang="en-US" b="1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  <a:defRPr/>
                </a:pPr>
                <a:r>
                  <a:rPr lang="en-US" altLang="zh-CN" b="0" i="0" dirty="0">
                    <a:latin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1035968"/>
                <a:ext cx="8888714" cy="5400600"/>
              </a:xfrm>
              <a:blipFill>
                <a:blip r:embed="rId2"/>
                <a:stretch>
                  <a:fillRect l="-1440" t="-2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4579778"/>
      </p:ext>
    </p:extLst>
  </p:cSld>
  <p:clrMapOvr>
    <a:masterClrMapping/>
  </p:clrMapOvr>
  <p:transition>
    <p:wipe dir="r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755650" eaLnBrk="1" hangingPunct="1"/>
            <a:r>
              <a:rPr lang="zh-CN" altLang="en-US" i="0" dirty="0"/>
              <a:t>相反指派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057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00063" y="1041400"/>
                <a:ext cx="8265246" cy="5108575"/>
              </a:xfrm>
            </p:spPr>
            <p:txBody>
              <a:bodyPr/>
              <a:lstStyle/>
              <a:p>
                <a:pPr marL="311150" indent="-311150" defTabSz="755650" eaLnBrk="1" hangingPunct="1">
                  <a:lnSpc>
                    <a:spcPct val="100000"/>
                  </a:lnSpc>
                </a:pPr>
                <a:r>
                  <a:rPr lang="zh-CN" altLang="en-US" sz="2800" i="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sz="2800" i="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2.3.1</a:t>
                </a:r>
                <a:r>
                  <a:rPr lang="en-US" altLang="zh-CN" sz="2800" i="0" dirty="0">
                    <a:solidFill>
                      <a:srgbClr val="0070C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如果</a:t>
                </a:r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指派函数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满足对每个命题变元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p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zh-CN" alt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sup>
                    </m:sSup>
                    <m:r>
                      <a:rPr lang="zh-CN" altLang="en-US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¬</m:t>
                    </m:r>
                    <m:sSup>
                      <m:sSup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p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zh-CN" altLang="en-US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 则称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</a:t>
                </a:r>
                <a:r>
                  <a:rPr lang="zh-CN" altLang="en-US" sz="2800" b="0" i="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相反</a:t>
                </a:r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的。</a:t>
                </a:r>
                <a:endParaRPr lang="en-US" altLang="zh-CN" sz="2800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11150" indent="-311150" defTabSz="755650" eaLnBrk="1" hangingPunct="1">
                  <a:lnSpc>
                    <a:spcPct val="80000"/>
                  </a:lnSpc>
                </a:pPr>
                <a:endParaRPr lang="zh-CN" altLang="en-US" sz="2800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11150" indent="-311150" defTabSz="755650" eaLnBrk="1" hangingPunct="1">
                  <a:lnSpc>
                    <a:spcPct val="80000"/>
                  </a:lnSpc>
                </a:pPr>
                <a:endParaRPr lang="en-US" altLang="zh-CN" sz="2800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2057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0063" y="1041400"/>
                <a:ext cx="8265246" cy="5108575"/>
              </a:xfrm>
              <a:blipFill>
                <a:blip r:embed="rId2"/>
                <a:stretch>
                  <a:fillRect l="-1254" t="-1671" r="-6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876" name="Rectangle 4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zh-CN" altLang="en-US" sz="3600" b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05348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合式公式语义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0" i="0" dirty="0"/>
                  <a:t>合式公式的联结词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</m:oMath>
                </a14:m>
                <a:r>
                  <a:rPr lang="zh-CN" altLang="en-US" b="0" i="0" dirty="0">
                    <a:sym typeface="Symbol" panose="05050102010706020507" pitchFamily="18" charset="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</m:oMath>
                </a14:m>
                <a:r>
                  <a:rPr lang="zh-CN" altLang="en-US" b="0" i="0" dirty="0">
                    <a:sym typeface="Symbol" panose="05050102010706020507" pitchFamily="18" charset="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</m:oMath>
                </a14:m>
                <a:r>
                  <a:rPr lang="zh-CN" altLang="en-US" b="0" i="0" dirty="0">
                    <a:sym typeface="Symbol" panose="05050102010706020507" pitchFamily="18" charset="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0" i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b="0" i="0" dirty="0">
                    <a:sym typeface="Symbol" panose="05050102010706020507" pitchFamily="18" charset="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</m:oMath>
                </a14:m>
                <a:r>
                  <a:rPr lang="zh-CN" altLang="en-US" b="0" i="0" dirty="0">
                    <a:sym typeface="Symbol" panose="05050102010706020507" pitchFamily="18" charset="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 kern="12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⊕</m:t>
                    </m:r>
                  </m:oMath>
                </a14:m>
                <a:r>
                  <a:rPr lang="zh-CN" altLang="en-US" b="0" i="0" dirty="0"/>
                  <a:t>的语义解释为对应的逻辑域集合上的运算</a:t>
                </a:r>
                <a:endParaRPr lang="en-US" altLang="zh-CN" b="0" i="0" dirty="0"/>
              </a:p>
              <a:p>
                <a:r>
                  <a:rPr lang="zh-CN" altLang="en-US" b="0" i="0" dirty="0"/>
                  <a:t>符号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b="0" i="0" dirty="0"/>
                  <a:t>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b="0" i="0" dirty="0"/>
                  <a:t>的语义解释为逻辑真值集合上的对象，即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0" i="0" dirty="0"/>
                  <a:t>。</a:t>
                </a:r>
                <a:endParaRPr lang="en-US" altLang="zh-CN" b="0" i="0" dirty="0"/>
              </a:p>
              <a:p>
                <a:r>
                  <a:rPr lang="zh-CN" altLang="en-US" b="0" i="0" dirty="0"/>
                  <a:t>指派将命题变元指定为一个真值，将合式公式中的联结词变换为对应的逻辑运算，任意命题逻辑合式公式，经过指派求值运算，可得到对应的一个真值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7" t="-2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2285199"/>
      </p:ext>
    </p:extLst>
  </p:cSld>
  <p:clrMapOvr>
    <a:masterClrMapping/>
  </p:clrMapOvr>
  <p:transition>
    <p:wipe dir="r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755650" eaLnBrk="1" hangingPunct="1"/>
            <a:r>
              <a:rPr lang="zh-CN" altLang="en-US" i="0" dirty="0"/>
              <a:t>对偶定理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97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76225" y="906463"/>
                <a:ext cx="8420100" cy="5553972"/>
              </a:xfrm>
            </p:spPr>
            <p:txBody>
              <a:bodyPr/>
              <a:lstStyle/>
              <a:p>
                <a:pPr marL="311150" indent="-311150" defTabSz="755650" eaLnBrk="1" hangingPunct="1">
                  <a:lnSpc>
                    <a:spcPct val="100000"/>
                  </a:lnSpc>
                </a:pPr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定理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2.3.4</a:t>
                </a:r>
                <a:r>
                  <a:rPr lang="zh-CN" altLang="en-US" b="0" i="0" dirty="0">
                    <a:solidFill>
                      <a:schemeClr val="accent2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是由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,¬,∨,∧}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生成的公式，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互为对偶式，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是相反的指派函数，则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11150" indent="-311150" defTabSz="755650" eaLnBrk="1" hangingPunct="1">
                  <a:lnSpc>
                    <a:spcPct val="80000"/>
                  </a:lnSpc>
                </a:pPr>
                <a:endParaRPr lang="en-US" altLang="zh-CN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120000"/>
                  </a:lnSpc>
                  <a:buFontTx/>
                  <a:buNone/>
                </a:pPr>
                <a:r>
                  <a:rPr lang="zh-CN" altLang="en-US" b="0" i="0" dirty="0">
                    <a:latin typeface="Times New Roman" panose="02020603050405020304" pitchFamily="18" charset="0"/>
                  </a:rPr>
                  <a:t>证明</a:t>
                </a:r>
                <a:r>
                  <a:rPr lang="zh-CN" altLang="en-US" b="0" dirty="0">
                    <a:latin typeface="Times New Roman" panose="02020603050405020304" pitchFamily="18" charset="0"/>
                  </a:rPr>
                  <a:t>：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对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进行归纳。</a:t>
                </a:r>
              </a:p>
              <a:p>
                <a:pPr eaLnBrk="1" hangingPunct="1">
                  <a:lnSpc>
                    <a:spcPct val="100000"/>
                  </a:lnSpc>
                </a:pPr>
                <a:r>
                  <a:rPr lang="en-US" altLang="zh-CN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zh-CN" altLang="en-US" b="0" i="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复杂度为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en-US" b="0" i="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，定理成立</a:t>
                </a:r>
                <a:endParaRPr lang="en-US" altLang="zh-CN" b="0" i="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74688" lvl="1" indent="-249238" eaLnBrk="1" hangingPunct="1">
                  <a:lnSpc>
                    <a:spcPct val="100000"/>
                  </a:lnSpc>
                </a:pPr>
                <a:r>
                  <a:rPr lang="en-US" altLang="zh-CN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⑴</a:t>
                </a:r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为命题变元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</a:p>
              <a:p>
                <a:pPr marL="674688" lvl="1" indent="-249238" eaLnBrk="1" hangingPunct="1">
                  <a:lnSpc>
                    <a:spcPct val="100000"/>
                  </a:lnSpc>
                  <a:buNone/>
                </a:pPr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也为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)=¬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)=¬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</a:p>
              <a:p>
                <a:pPr marL="674688" lvl="1" indent="-249238" eaLnBrk="1" hangingPunct="1">
                  <a:lnSpc>
                    <a:spcPct val="100000"/>
                  </a:lnSpc>
                </a:pPr>
                <a:r>
                  <a:rPr lang="en-US" altLang="zh-CN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⑵</a:t>
                </a:r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)=¬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</a:p>
              <a:p>
                <a:pPr marL="674688" lvl="1" indent="-249238" eaLnBrk="1" hangingPunct="1">
                  <a:lnSpc>
                    <a:spcPct val="100000"/>
                  </a:lnSpc>
                </a:pPr>
                <a:r>
                  <a:rPr lang="en-US" altLang="zh-CN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⑶</a:t>
                </a:r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r>
                  <a:rPr lang="en-US" altLang="zh-CN" sz="280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)=¬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</a:p>
              <a:p>
                <a:pPr marL="311150" indent="-311150" defTabSz="755650" eaLnBrk="1" hangingPunct="1">
                  <a:lnSpc>
                    <a:spcPct val="80000"/>
                  </a:lnSpc>
                </a:pPr>
                <a:endParaRPr lang="zh-CN" altLang="en-US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397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76225" y="906463"/>
                <a:ext cx="8420100" cy="5553972"/>
              </a:xfrm>
              <a:blipFill>
                <a:blip r:embed="rId2"/>
                <a:stretch>
                  <a:fillRect l="-1447" t="-1537" r="-5644" b="-13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7516435"/>
      </p:ext>
    </p:extLst>
  </p:cSld>
  <p:clrMapOvr>
    <a:masterClrMapping/>
  </p:clrMapOvr>
  <p:transition>
    <p:wipe dir="r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i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" y="946150"/>
                <a:ext cx="9144000" cy="5716588"/>
              </a:xfrm>
            </p:spPr>
            <p:txBody>
              <a:bodyPr/>
              <a:lstStyle/>
              <a:p>
                <a:pPr marL="311150" indent="-311150" defTabSz="755650" eaLnBrk="1" hangingPunct="1">
                  <a:defRPr/>
                </a:pPr>
                <a:r>
                  <a:rPr lang="en-US" altLang="zh-CN" b="0" i="0" dirty="0">
                    <a:latin typeface="Times New Roman" panose="02020603050405020304" pitchFamily="18" charset="0"/>
                  </a:rPr>
                  <a:t>2.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假设对于复杂度小于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的每个公式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。</a:t>
                </a:r>
              </a:p>
              <a:p>
                <a:pPr marL="311150" indent="-311150" defTabSz="755650" eaLnBrk="1" hangingPunct="1">
                  <a:defRPr/>
                </a:pPr>
                <a:r>
                  <a:rPr lang="en-US" altLang="zh-CN" b="0" i="0" dirty="0">
                    <a:latin typeface="Times New Roman" panose="02020603050405020304" pitchFamily="18" charset="0"/>
                  </a:rPr>
                  <a:t>3.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证明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复杂度等于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，定理成立。</a:t>
                </a:r>
                <a:endParaRPr lang="en-US" altLang="zh-CN" b="0" i="0" dirty="0"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>
                  <a:defRPr/>
                </a:pPr>
                <a:r>
                  <a:rPr lang="en-US" altLang="zh-CN" b="0" i="0" dirty="0">
                    <a:latin typeface="Times New Roman" panose="02020603050405020304" pitchFamily="18" charset="0"/>
                  </a:rPr>
                  <a:t>(1)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，并且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。</a:t>
                </a:r>
              </a:p>
              <a:p>
                <a:pPr marL="0" indent="0" defTabSz="755650" eaLnBrk="1" hangingPunct="1">
                  <a:buNone/>
                  <a:defRPr/>
                </a:pPr>
                <a:r>
                  <a:rPr lang="zh-CN" altLang="en-US" b="0" i="0" dirty="0">
                    <a:latin typeface="Times New Roman" panose="02020603050405020304" pitchFamily="18" charset="0"/>
                  </a:rPr>
                  <a:t> 因此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¬¬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)=¬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)=¬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>
                  <a:defRPr/>
                </a:pPr>
                <a:r>
                  <a:rPr lang="en-US" altLang="zh-CN" b="0" i="0" dirty="0">
                    <a:latin typeface="Times New Roman" panose="02020603050405020304" pitchFamily="18" charset="0"/>
                  </a:rPr>
                  <a:t>(2)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且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，并且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∨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。</a:t>
                </a:r>
              </a:p>
              <a:p>
                <a:pPr marL="0" indent="0" defTabSz="755650" eaLnBrk="1" hangingPunct="1">
                  <a:buNone/>
                  <a:defRPr/>
                </a:pPr>
                <a:r>
                  <a:rPr lang="zh-CN" altLang="en-US" b="0" i="0" dirty="0">
                    <a:latin typeface="Times New Roman" panose="02020603050405020304" pitchFamily="18" charset="0"/>
                  </a:rPr>
                  <a:t>  因此，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∨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)∨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</a:endParaRPr>
              </a:p>
              <a:p>
                <a:pPr marL="0" indent="0" defTabSz="755650" eaLnBrk="1" hangingPunct="1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   =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¬</m:t>
                      </m:r>
                      <m:r>
                        <a:rPr lang="el-GR" altLang="zh-CN" b="1" i="1" dirty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)∨¬</m:t>
                      </m:r>
                      <m:r>
                        <a:rPr lang="el-GR" altLang="zh-CN" b="1" i="1" dirty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l-GR" altLang="zh-CN" b="1" i="1" dirty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¬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∨¬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l-GR" altLang="zh-CN" b="1" i="1" dirty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¬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altLang="zh-CN" i="0" dirty="0">
                  <a:latin typeface="Times New Roman" panose="02020603050405020304" pitchFamily="18" charset="0"/>
                </a:endParaRPr>
              </a:p>
              <a:p>
                <a:pPr marL="0" indent="0" defTabSz="755650" eaLnBrk="1" hangingPunct="1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   =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¬</m:t>
                      </m:r>
                      <m:r>
                        <a:rPr lang="el-GR" altLang="zh-CN" b="1" i="1" dirty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)=¬</m:t>
                      </m:r>
                      <m:r>
                        <a:rPr lang="el-GR" altLang="zh-CN" b="1" i="1" dirty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0" dirty="0">
                  <a:latin typeface="Times New Roman" panose="02020603050405020304" pitchFamily="18" charset="0"/>
                </a:endParaRPr>
              </a:p>
              <a:p>
                <a:endParaRPr lang="zh-CN" altLang="en-US" b="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" y="946150"/>
                <a:ext cx="9144000" cy="5716588"/>
              </a:xfrm>
              <a:blipFill>
                <a:blip r:embed="rId2"/>
                <a:stretch>
                  <a:fillRect l="-1133" t="-2132" r="-52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0964142"/>
      </p:ext>
    </p:extLst>
  </p:cSld>
  <p:clrMapOvr>
    <a:masterClrMapping/>
  </p:clrMapOvr>
  <p:transition>
    <p:wipe dir="r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i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eaLnBrk="1" hangingPunct="1">
                  <a:lnSpc>
                    <a:spcPct val="100000"/>
                  </a:lnSpc>
                  <a:defRPr/>
                </a:pPr>
                <a:r>
                  <a:rPr lang="en-US" altLang="zh-CN" b="0" i="0" dirty="0">
                    <a:latin typeface="Times New Roman" panose="02020603050405020304" pitchFamily="18" charset="0"/>
                  </a:rPr>
                  <a:t>(3)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且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，并且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∧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。</a:t>
                </a:r>
              </a:p>
              <a:p>
                <a:pPr marL="0" indent="0" eaLnBrk="1" hangingPunct="1">
                  <a:buNone/>
                  <a:defRPr/>
                </a:pPr>
                <a:r>
                  <a:rPr lang="zh-CN" altLang="en-US" b="0" i="0" dirty="0">
                    <a:latin typeface="Times New Roman" panose="02020603050405020304" pitchFamily="18" charset="0"/>
                  </a:rPr>
                  <a:t> 因此，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∧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)∧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¬</m:t>
                      </m:r>
                      <m:r>
                        <a:rPr lang="el-GR" altLang="zh-CN" b="1" i="1" dirty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)∧¬</m:t>
                      </m:r>
                      <m:r>
                        <a:rPr lang="el-GR" altLang="zh-CN" b="1" i="1" dirty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0" dirty="0">
                  <a:latin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altLang="zh-CN" b="1" i="1" dirty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¬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∧¬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l-GR" altLang="zh-CN" b="1" i="1" dirty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¬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altLang="zh-CN" i="0" dirty="0">
                  <a:latin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¬</m:t>
                      </m:r>
                      <m:r>
                        <a:rPr lang="el-GR" altLang="zh-CN" b="1" i="1" dirty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)=¬</m:t>
                      </m:r>
                      <m:r>
                        <a:rPr lang="el-GR" altLang="zh-CN" b="1" i="1" dirty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i="0" dirty="0">
                  <a:latin typeface="Times New Roman" panose="02020603050405020304" pitchFamily="18" charset="0"/>
                </a:endParaRPr>
              </a:p>
              <a:p>
                <a:endParaRPr lang="zh-CN" altLang="en-US" b="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7" t="-1386" r="-56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55773"/>
      </p:ext>
    </p:extLst>
  </p:cSld>
  <p:clrMapOvr>
    <a:masterClrMapping/>
  </p:clrMapOvr>
  <p:transition>
    <p:wipe dir="r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263650" y="188913"/>
            <a:ext cx="7772400" cy="531523"/>
          </a:xfrm>
        </p:spPr>
        <p:txBody>
          <a:bodyPr/>
          <a:lstStyle/>
          <a:p>
            <a:pPr eaLnBrk="1" hangingPunct="1"/>
            <a:r>
              <a:rPr lang="zh-CN" altLang="en-US" i="0" dirty="0"/>
              <a:t>对偶定理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63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eaLnBrk="1" hangingPunct="1">
                  <a:lnSpc>
                    <a:spcPct val="120000"/>
                  </a:lnSpc>
                  <a:defRPr/>
                </a:pPr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定理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2.3.5</a:t>
                </a:r>
                <a:r>
                  <a:rPr lang="en-US" altLang="zh-CN" i="0" dirty="0">
                    <a:solidFill>
                      <a:srgbClr val="0070C0"/>
                    </a:solidFill>
                  </a:rPr>
                  <a:t> 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是由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, ¬, ∨, ∧}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生成的公式，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与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互为对偶式，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互为对偶式。</a:t>
                </a:r>
                <a:endParaRPr lang="en-US" altLang="zh-CN" b="0" i="0" dirty="0">
                  <a:latin typeface="Times New Roman" panose="02020603050405020304" pitchFamily="18" charset="0"/>
                </a:endParaRPr>
              </a:p>
              <a:p>
                <a:pPr marL="0" indent="0" eaLnBrk="1" hangingPunct="1">
                  <a:lnSpc>
                    <a:spcPct val="120000"/>
                  </a:lnSpc>
                  <a:buNone/>
                  <a:defRPr/>
                </a:pPr>
                <a:r>
                  <a:rPr lang="en-US" altLang="zh-CN" b="0" i="0" dirty="0">
                    <a:latin typeface="Times New Roman" panose="02020603050405020304" pitchFamily="18" charset="0"/>
                  </a:rPr>
                  <a:t>    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，则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。</a:t>
                </a:r>
              </a:p>
              <a:p>
                <a:pPr eaLnBrk="1" hangingPunct="1">
                  <a:lnSpc>
                    <a:spcPct val="120000"/>
                  </a:lnSpc>
                  <a:defRPr/>
                </a:pPr>
                <a:r>
                  <a:rPr lang="zh-CN" altLang="en-US" b="0" i="0" dirty="0">
                    <a:latin typeface="Times New Roman" panose="02020603050405020304" pitchFamily="18" charset="0"/>
                  </a:rPr>
                  <a:t>证明  任取指派函数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，令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是与</a:t>
                </a:r>
                <a14:m>
                  <m:oMath xmlns:m="http://schemas.openxmlformats.org/officeDocument/2006/math">
                    <m:r>
                      <a:rPr lang="el-GR" altLang="zh-CN" b="1" i="1" dirty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相反的指派。因为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，所以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)=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。因此，</a:t>
                </a:r>
              </a:p>
              <a:p>
                <a:pPr marL="0" indent="0" algn="ctr" eaLnBrk="1" hangingPunct="1">
                  <a:lnSpc>
                    <a:spcPct val="120000"/>
                  </a:lnSpc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CN" b="1" i="1" dirty="0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p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¬</m:t>
                      </m:r>
                      <m:r>
                        <a:rPr lang="el-GR" altLang="zh-CN" b="1" i="1" dirty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)=¬</m:t>
                      </m:r>
                      <m:r>
                        <a:rPr lang="el-GR" altLang="zh-CN" b="1" i="1" dirty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)=</m:t>
                      </m:r>
                      <m:r>
                        <a:rPr lang="el-GR" altLang="zh-CN" b="1" i="1" dirty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0" indent="0" eaLnBrk="1" hangingPunct="1">
                  <a:lnSpc>
                    <a:spcPct val="120000"/>
                  </a:lnSpc>
                  <a:buFontTx/>
                  <a:buNone/>
                  <a:defRPr/>
                </a:pPr>
                <a:r>
                  <a:rPr lang="zh-CN" altLang="en-US" b="0" i="0" dirty="0">
                    <a:latin typeface="Times New Roman" panose="02020603050405020304" pitchFamily="18" charset="0"/>
                  </a:rPr>
                  <a:t>   因而，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𝑹</m:t>
                        </m:r>
                      </m:e>
                      <m:sup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4096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07" t="-746" r="-10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566603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例题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75491" y="946150"/>
                <a:ext cx="8857673" cy="5716588"/>
              </a:xfrm>
            </p:spPr>
            <p:txBody>
              <a:bodyPr/>
              <a:lstStyle/>
              <a:p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例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2.3.3</a:t>
                </a:r>
                <a:r>
                  <a:rPr lang="en-US" altLang="zh-CN" i="0" dirty="0">
                    <a:solidFill>
                      <a:srgbClr val="0070C0"/>
                    </a:solidFill>
                  </a:rPr>
                  <a:t> 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证明</a:t>
                </a:r>
                <a:r>
                  <a:rPr lang="en-US" altLang="zh-CN" b="0" i="0" dirty="0">
                    <a:latin typeface="Times New Roman" panose="02020603050405020304" pitchFamily="18" charset="0"/>
                  </a:rPr>
                  <a:t>1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)⇔(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)∧(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0" i="0" dirty="0">
                    <a:latin typeface="Times New Roman" panose="02020603050405020304" pitchFamily="18" charset="0"/>
                  </a:rPr>
                  <a:t>                          2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)⇔(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)∨(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</a:endParaRPr>
              </a:p>
              <a:p>
                <a:r>
                  <a:rPr lang="zh-CN" altLang="en-US" b="0" i="0" dirty="0">
                    <a:latin typeface="Times New Roman" panose="02020603050405020304" pitchFamily="18" charset="0"/>
                  </a:rPr>
                  <a:t>证明  等价式</a:t>
                </a:r>
                <a:r>
                  <a:rPr lang="en-US" altLang="zh-CN" b="0" i="0" dirty="0">
                    <a:latin typeface="Times New Roman" panose="02020603050405020304" pitchFamily="18" charset="0"/>
                  </a:rPr>
                  <a:t>1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）设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是指派函数，</a:t>
                </a:r>
                <a:endParaRPr lang="en-US" altLang="zh-CN" b="0" i="0" dirty="0">
                  <a:latin typeface="Times New Roman" panose="02020603050405020304" pitchFamily="18" charset="0"/>
                </a:endParaRPr>
              </a:p>
              <a:p>
                <a:pPr lvl="1"/>
                <a:r>
                  <a:rPr lang="zh-CN" altLang="en-US" sz="2800" b="0" i="0" dirty="0">
                    <a:latin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</a:t>
                </a:r>
                <a:r>
                  <a:rPr lang="en-US" altLang="zh-CN" sz="2800" b="0" i="0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)∧(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</a:endParaRPr>
              </a:p>
              <a:p>
                <a:pPr lvl="1"/>
                <a:r>
                  <a:rPr lang="zh-CN" altLang="en-US" sz="2800" b="0" i="0" dirty="0">
                    <a:latin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800" i="0" dirty="0">
                    <a:latin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)∧(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</a:endParaRPr>
              </a:p>
              <a:p>
                <a:pPr lvl="1"/>
                <a:r>
                  <a:rPr lang="zh-CN" altLang="en-US" sz="2800" b="0" i="0" dirty="0">
                    <a:latin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或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800" i="0" dirty="0">
                    <a:latin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)∧(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))=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</a:endParaRPr>
              </a:p>
              <a:p>
                <a:pPr marL="0" lvl="1" indent="0">
                  <a:buSzPct val="75000"/>
                  <a:buNone/>
                </a:pPr>
                <a:r>
                  <a:rPr lang="zh-CN" altLang="en-US" sz="2800" b="0" i="0" dirty="0">
                    <a:latin typeface="Times New Roman" panose="02020603050405020304" pitchFamily="18" charset="0"/>
                    <a:cs typeface="+mn-cs"/>
                  </a:rPr>
                  <a:t>故对任意指派函数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  <a:cs typeface="+mn-cs"/>
                      </a:rPr>
                      <m:t>𝝈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+mn-cs"/>
                  </a:rPr>
                  <a:t>，</a:t>
                </a:r>
                <a14:m>
                  <m:oMath xmlns:m="http://schemas.openxmlformats.org/officeDocument/2006/math">
                    <m:r>
                      <a:rPr lang="el-GR" altLang="zh-CN" sz="2800" b="1" i="1" dirty="0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))=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)∧(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cs typeface="+mn-cs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)⇔(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)∧(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l-GR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  <a:cs typeface="+mn-cs"/>
                </a:endParaRPr>
              </a:p>
              <a:p>
                <a:pPr marL="342900" lvl="1" indent="-342900">
                  <a:spcAft>
                    <a:spcPct val="20000"/>
                  </a:spcAft>
                  <a:buSzPct val="75000"/>
                  <a:buFont typeface="Wingdings" panose="05000000000000000000" pitchFamily="2" charset="2"/>
                  <a:buChar char="§"/>
                </a:pPr>
                <a:r>
                  <a:rPr lang="zh-CN" altLang="en-US" sz="2800" b="0" i="0" dirty="0">
                    <a:latin typeface="Times New Roman" panose="02020603050405020304" pitchFamily="18" charset="0"/>
                    <a:cs typeface="+mn-cs"/>
                  </a:rPr>
                  <a:t>证明 等</a:t>
                </a:r>
                <a:r>
                  <a:rPr lang="zh-CN" altLang="en-US" sz="2800" b="0" i="0" dirty="0">
                    <a:latin typeface="Times New Roman" panose="02020603050405020304" pitchFamily="18" charset="0"/>
                  </a:rPr>
                  <a:t>价</a:t>
                </a:r>
                <a:r>
                  <a:rPr lang="zh-CN" altLang="en-US" sz="2800" b="0" i="0" dirty="0">
                    <a:latin typeface="Times New Roman" panose="02020603050405020304" pitchFamily="18" charset="0"/>
                    <a:cs typeface="+mn-cs"/>
                  </a:rPr>
                  <a:t>式</a:t>
                </a:r>
                <a:r>
                  <a:rPr lang="en-US" altLang="zh-CN" sz="2800" b="0" i="0" dirty="0">
                    <a:latin typeface="Times New Roman" panose="02020603050405020304" pitchFamily="18" charset="0"/>
                    <a:cs typeface="+mn-cs"/>
                  </a:rPr>
                  <a:t>2</a:t>
                </a:r>
                <a:r>
                  <a:rPr lang="zh-CN" altLang="en-US" sz="2800" b="0" i="0" dirty="0">
                    <a:latin typeface="Times New Roman" panose="02020603050405020304" pitchFamily="18" charset="0"/>
                    <a:cs typeface="+mn-cs"/>
                  </a:rPr>
                  <a:t>） 对偶定理即可 </a:t>
                </a:r>
                <a:endParaRPr lang="en-US" altLang="zh-CN" sz="2800" b="0" i="0" dirty="0">
                  <a:latin typeface="Times New Roman" panose="02020603050405020304" pitchFamily="18" charset="0"/>
                  <a:cs typeface="+mn-cs"/>
                </a:endParaRPr>
              </a:p>
              <a:p>
                <a:pPr lvl="1"/>
                <a:endParaRPr lang="en-US" altLang="zh-CN" sz="2800" b="0" i="0" dirty="0">
                  <a:latin typeface="Times New Roman" panose="02020603050405020304" pitchFamily="18" charset="0"/>
                </a:endParaRPr>
              </a:p>
              <a:p>
                <a:pPr lvl="1"/>
                <a:endParaRPr lang="zh-CN" altLang="en-US" sz="2800" b="0" i="0" dirty="0">
                  <a:latin typeface="Times New Roman" panose="02020603050405020304" pitchFamily="18" charset="0"/>
                </a:endParaRPr>
              </a:p>
              <a:p>
                <a:pPr lvl="1"/>
                <a:endParaRPr lang="zh-CN" altLang="en-US" sz="2800" b="0" i="0" dirty="0">
                  <a:latin typeface="Times New Roman" panose="02020603050405020304" pitchFamily="18" charset="0"/>
                </a:endParaRPr>
              </a:p>
              <a:p>
                <a:pPr lvl="1"/>
                <a:endParaRPr lang="zh-CN" altLang="en-US" sz="2800" b="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5491" y="946150"/>
                <a:ext cx="8857673" cy="5716588"/>
              </a:xfrm>
              <a:blipFill>
                <a:blip r:embed="rId2"/>
                <a:stretch>
                  <a:fillRect l="-1445" t="-2132" b="-28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4230234"/>
      </p:ext>
    </p:extLst>
  </p:cSld>
  <p:clrMapOvr>
    <a:masterClrMapping/>
  </p:clrMapOvr>
  <p:transition>
    <p:wipe dir="r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主要内容</a:t>
            </a:r>
          </a:p>
        </p:txBody>
      </p:sp>
      <p:sp>
        <p:nvSpPr>
          <p:cNvPr id="18435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i="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</a:t>
            </a:r>
            <a:r>
              <a:rPr lang="zh-CN" altLang="en-US" i="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命题合式公式语义 </a:t>
            </a:r>
            <a:endParaRPr lang="en-US" altLang="zh-CN" i="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 </a:t>
            </a:r>
            <a:r>
              <a:rPr lang="zh-CN" alt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推论式与等价式的语义</a:t>
            </a:r>
            <a:endParaRPr lang="en-US" altLang="zh-CN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</a:t>
            </a:r>
            <a:r>
              <a:rPr lang="zh-CN" altLang="en-US" i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变换合式公式的语义</a:t>
            </a:r>
            <a:endParaRPr lang="en-US" altLang="zh-CN" i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 </a:t>
            </a:r>
            <a:r>
              <a:rPr lang="zh-CN" altLang="en-US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命题公式范式</a:t>
            </a:r>
            <a:endParaRPr lang="en-US" altLang="zh-CN" i="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2.5 </a:t>
            </a:r>
            <a:r>
              <a:rPr lang="zh-CN" alt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等式演算</a:t>
            </a:r>
            <a:endParaRPr lang="en-US" altLang="zh-CN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2.6 </a:t>
            </a:r>
            <a:r>
              <a:rPr lang="zh-CN" alt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完全集</a:t>
            </a:r>
            <a:endParaRPr lang="en-US" altLang="zh-CN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i="0" dirty="0"/>
          </a:p>
          <a:p>
            <a:endParaRPr lang="en-US" altLang="zh-CN" i="0" dirty="0"/>
          </a:p>
        </p:txBody>
      </p:sp>
    </p:spTree>
    <p:extLst>
      <p:ext uri="{BB962C8B-B14F-4D97-AF65-F5344CB8AC3E}">
        <p14:creationId xmlns:p14="http://schemas.microsoft.com/office/powerpoint/2010/main" val="306852675"/>
      </p:ext>
    </p:extLst>
  </p:cSld>
  <p:clrMapOvr>
    <a:masterClrMapping/>
  </p:clrMapOvr>
  <p:transition>
    <p:wipe dir="r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755650" eaLnBrk="1" hangingPunct="1"/>
            <a:r>
              <a:rPr lang="zh-CN" altLang="en-US" i="0"/>
              <a:t>范式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081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76225" y="933450"/>
                <a:ext cx="8629236" cy="5452441"/>
              </a:xfrm>
            </p:spPr>
            <p:txBody>
              <a:bodyPr/>
              <a:lstStyle/>
              <a:p>
                <a:pPr marL="311150" indent="-311150" defTabSz="755650" eaLnBrk="1" hangingPunct="1"/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𝒓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11150" indent="-311150" defTabSz="755650" eaLnBrk="1" hangingPunct="1"/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¬(¬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𝒓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311150" indent="-311150" defTabSz="755650" eaLnBrk="1" hangingPunct="1"/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𝒓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11150" indent="-311150" defTabSz="755650" eaLnBrk="1" hangingPunct="1"/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𝒓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)∧(¬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𝒓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11150" indent="-311150" defTabSz="755650" eaLnBrk="1" hangingPunct="1"/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𝒓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)∧ 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𝒓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)∧(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𝒓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)∧(¬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𝒓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11150" indent="-311150" defTabSz="755650" eaLnBrk="1" hangingPunct="1"/>
                <a:r>
                  <a:rPr lang="zh-CN" altLang="en-US" b="0" i="0" dirty="0"/>
                  <a:t>结论：</a:t>
                </a:r>
              </a:p>
              <a:p>
                <a:pPr marL="674688" lvl="1" indent="-249238" defTabSz="755650" eaLnBrk="1" hangingPunct="1"/>
                <a:r>
                  <a:rPr lang="zh-CN" altLang="en-US" sz="2800" b="0" i="0" dirty="0"/>
                  <a:t>公式唯一性？？</a:t>
                </a:r>
              </a:p>
              <a:p>
                <a:pPr marL="674688" lvl="1" indent="-249238" defTabSz="755650" eaLnBrk="1" hangingPunct="1"/>
                <a:r>
                  <a:rPr lang="zh-CN" altLang="en-US" sz="2800" b="0" i="0" dirty="0"/>
                  <a:t>等值公式有唯一的表示？</a:t>
                </a:r>
              </a:p>
              <a:p>
                <a:pPr marL="674688" lvl="1" indent="-249238" defTabSz="755650" eaLnBrk="1" hangingPunct="1"/>
                <a:r>
                  <a:rPr lang="zh-CN" altLang="en-US" sz="2800" b="0" i="0" dirty="0"/>
                  <a:t>判断公式等值</a:t>
                </a:r>
                <a:r>
                  <a:rPr lang="en-US" altLang="zh-CN" sz="2800" b="0" i="0" dirty="0">
                    <a:latin typeface="Arial" panose="020B0604020202020204" pitchFamily="34" charset="0"/>
                  </a:rPr>
                  <a:t>—</a:t>
                </a:r>
                <a:r>
                  <a:rPr lang="zh-CN" altLang="en-US" sz="2800" b="0" i="0" dirty="0">
                    <a:solidFill>
                      <a:srgbClr val="C00000"/>
                    </a:solidFill>
                  </a:rPr>
                  <a:t>范式比较</a:t>
                </a:r>
              </a:p>
            </p:txBody>
          </p:sp>
        </mc:Choice>
        <mc:Fallback xmlns="">
          <p:sp>
            <p:nvSpPr>
              <p:cNvPr id="93081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76225" y="933450"/>
                <a:ext cx="8629236" cy="5452441"/>
              </a:xfrm>
              <a:blipFill>
                <a:blip r:embed="rId2"/>
                <a:stretch>
                  <a:fillRect l="-1201" b="-5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034066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0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0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0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0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30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0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08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08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685800" indent="-685800" defTabSz="755650" eaLnBrk="1" hangingPunct="1"/>
            <a:r>
              <a:rPr lang="zh-CN" altLang="en-US" i="0"/>
              <a:t>范式定义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80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76225" y="941388"/>
                <a:ext cx="8231188" cy="5014912"/>
              </a:xfrm>
            </p:spPr>
            <p:txBody>
              <a:bodyPr/>
              <a:lstStyle/>
              <a:p>
                <a:pPr marL="311150" indent="-311150" defTabSz="755650" eaLnBrk="1" hangingPunct="1">
                  <a:lnSpc>
                    <a:spcPct val="100000"/>
                  </a:lnSpc>
                </a:pPr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定义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2.4.1</a:t>
                </a:r>
                <a:r>
                  <a:rPr lang="zh-CN" altLang="en-US" b="0" i="0" dirty="0"/>
                  <a:t> 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命题变元及命题变元的否定统称为</a:t>
                </a:r>
                <a:r>
                  <a:rPr lang="zh-CN" altLang="en-US" b="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文字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。如果一个文字恰为另一个文字的否定，则称它们为</a:t>
                </a:r>
                <a:r>
                  <a:rPr lang="zh-CN" altLang="en-US" b="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相反文字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。</a:t>
                </a:r>
              </a:p>
              <a:p>
                <a:pPr marL="674688" lvl="1" indent="-249238" defTabSz="755650" eaLnBrk="1" hangingPunct="1">
                  <a:lnSpc>
                    <a:spcPct val="100000"/>
                  </a:lnSpc>
                </a:pPr>
                <a:r>
                  <a:rPr lang="zh-CN" altLang="en-US" sz="2800" b="0" i="0" dirty="0">
                    <a:latin typeface="Times New Roman" panose="02020603050405020304" pitchFamily="18" charset="0"/>
                  </a:rPr>
                  <a:t>文字：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，相反文字：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</a:endParaRPr>
              </a:p>
              <a:p>
                <a:pPr marL="674688" lvl="1" indent="-249238" defTabSz="755650" eaLnBrk="1" hangingPunct="1"/>
                <a:endParaRPr lang="zh-CN" altLang="en-US" sz="2800" b="0" i="0" dirty="0"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>
                  <a:lnSpc>
                    <a:spcPct val="100000"/>
                  </a:lnSpc>
                </a:pPr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定义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2.4.2&amp;</a:t>
                </a:r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定义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2.4.3</a:t>
                </a:r>
                <a:r>
                  <a:rPr lang="zh-CN" altLang="en-US" b="0" i="0" dirty="0"/>
                  <a:t> 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是正整数，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都是文字，称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∨…∨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为</a:t>
                </a:r>
                <a:r>
                  <a:rPr lang="zh-CN" altLang="en-US" b="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简单析取式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，称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∧…∧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为</a:t>
                </a:r>
                <a:r>
                  <a:rPr lang="zh-CN" altLang="en-US" b="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简单合取式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。</a:t>
                </a:r>
              </a:p>
              <a:p>
                <a:pPr marL="674688" lvl="1" indent="-249238" defTabSz="755650" eaLnBrk="1" hangingPunct="1"/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zh-CN" altLang="en-US" sz="2800" i="0" dirty="0">
                  <a:solidFill>
                    <a:schemeClr val="accent2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680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76225" y="941388"/>
                <a:ext cx="8231188" cy="5014912"/>
              </a:xfrm>
              <a:blipFill>
                <a:blip r:embed="rId3"/>
                <a:stretch>
                  <a:fillRect l="-1258" t="-1580" r="-4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3316159"/>
      </p:ext>
    </p:extLst>
  </p:cSld>
  <p:clrMapOvr>
    <a:masterClrMapping/>
  </p:clrMapOvr>
  <p:transition>
    <p:wipe dir="r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i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82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76224" y="1014413"/>
                <a:ext cx="8452139" cy="5091112"/>
              </a:xfrm>
            </p:spPr>
            <p:txBody>
              <a:bodyPr/>
              <a:lstStyle/>
              <a:p>
                <a:pPr eaLnBrk="1" hangingPunct="1">
                  <a:lnSpc>
                    <a:spcPct val="100000"/>
                  </a:lnSpc>
                </a:pPr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定义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2.4.4&amp;2.4.5</a:t>
                </a:r>
                <a:r>
                  <a:rPr lang="zh-CN" altLang="en-US" b="0" i="0" dirty="0"/>
                  <a:t> 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是正整数。若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都是</a:t>
                </a:r>
                <a:r>
                  <a:rPr lang="zh-CN" altLang="en-US" b="0" i="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简单合取式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，则称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∨…∨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为</a:t>
                </a:r>
                <a:r>
                  <a:rPr lang="zh-CN" altLang="en-US" b="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析取范式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。若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都是</a:t>
                </a:r>
                <a:r>
                  <a:rPr lang="zh-CN" altLang="en-US" b="0" i="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简单析取式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，则称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∧…∧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为</a:t>
                </a:r>
                <a:r>
                  <a:rPr lang="zh-CN" altLang="en-US" b="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合取范式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。</a:t>
                </a:r>
              </a:p>
              <a:p>
                <a:pPr lvl="1" eaLnBrk="1" hangingPunct="1"/>
                <a:r>
                  <a:rPr lang="zh-CN" altLang="en-US" sz="2800" b="0" i="0" dirty="0">
                    <a:latin typeface="Times New Roman" panose="02020603050405020304" pitchFamily="18" charset="0"/>
                  </a:rPr>
                  <a:t>简单合取式的析取是析取范式，</a:t>
                </a:r>
                <a:endParaRPr lang="en-US" altLang="zh-CN" sz="2800" b="0" i="0" dirty="0">
                  <a:latin typeface="Times New Roman" panose="02020603050405020304" pitchFamily="18" charset="0"/>
                </a:endParaRPr>
              </a:p>
              <a:p>
                <a:pPr lvl="1" eaLnBrk="1" hangingPunct="1"/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)∨(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)∨(¬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800" i="0" dirty="0">
                  <a:latin typeface="Times New Roman" panose="02020603050405020304" pitchFamily="18" charset="0"/>
                </a:endParaRPr>
              </a:p>
              <a:p>
                <a:pPr lvl="1" eaLnBrk="1" hangingPunct="1"/>
                <a:r>
                  <a:rPr lang="zh-CN" altLang="en-US" sz="2800" b="0" i="0" dirty="0">
                    <a:latin typeface="Times New Roman" panose="02020603050405020304" pitchFamily="18" charset="0"/>
                  </a:rPr>
                  <a:t>简单析取式的和取是合取范式，</a:t>
                </a:r>
                <a:endParaRPr lang="en-US" altLang="zh-CN" sz="2800" b="0" i="0" dirty="0">
                  <a:latin typeface="Times New Roman" panose="02020603050405020304" pitchFamily="18" charset="0"/>
                </a:endParaRPr>
              </a:p>
              <a:p>
                <a:pPr lvl="1" eaLnBrk="1" hangingPunct="1"/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)∧(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)∧(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zh-CN" altLang="en-US" sz="280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782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76224" y="1014413"/>
                <a:ext cx="8452139" cy="5091112"/>
              </a:xfrm>
              <a:blipFill>
                <a:blip r:embed="rId2"/>
                <a:stretch>
                  <a:fillRect l="-1226" t="-1555" r="-4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093020"/>
      </p:ext>
    </p:extLst>
  </p:cSld>
  <p:clrMapOvr>
    <a:masterClrMapping/>
  </p:clrMapOvr>
  <p:transition>
    <p:wipe dir="r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i="0">
                <a:sym typeface="Symbol" panose="05050102010706020507" pitchFamily="18" charset="2"/>
              </a:rPr>
              <a:t>合取范式与析取范式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85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76225" y="808038"/>
                <a:ext cx="8148638" cy="5854699"/>
              </a:xfrm>
            </p:spPr>
            <p:txBody>
              <a:bodyPr/>
              <a:lstStyle/>
              <a:p>
                <a:pPr eaLnBrk="1" hangingPunct="1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)∧¬ 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)∧(¬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)∧(¬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zh-CN" altLang="en-US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en-US" altLang="zh-CN" sz="2800" i="0" dirty="0">
                    <a:solidFill>
                      <a:schemeClr val="accent2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                                </a:t>
                </a:r>
                <a:r>
                  <a:rPr lang="zh-CN" altLang="en-US" sz="2800" i="0" dirty="0">
                    <a:solidFill>
                      <a:schemeClr val="accent2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合取范式</a:t>
                </a:r>
              </a:p>
              <a:p>
                <a:pPr eaLnBrk="1" hangingPunct="1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(¬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zh-CN" altLang="en-US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)∨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(¬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zh-CN" altLang="en-US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altLang="zh-CN" sz="2800" i="0" dirty="0">
                  <a:solidFill>
                    <a:schemeClr val="accent2"/>
                  </a:solidFill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zh-CN" altLang="en-US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</m:oMath>
                </a14:m>
                <a:endParaRPr lang="zh-CN" altLang="en-US" sz="2800" i="0" dirty="0">
                  <a:solidFill>
                    <a:schemeClr val="accent2"/>
                  </a:solidFill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en-US" altLang="zh-CN" sz="2800" i="0" dirty="0">
                    <a:solidFill>
                      <a:schemeClr val="accent2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                                          </a:t>
                </a:r>
                <a:r>
                  <a:rPr lang="zh-CN" altLang="en-US" sz="2800" i="0" dirty="0">
                    <a:solidFill>
                      <a:schemeClr val="accent2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析取范式</a:t>
                </a:r>
              </a:p>
              <a:p>
                <a:pPr eaLnBrk="1" hangingPunct="1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en-US" altLang="zh-CN" sz="280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                    </a:t>
                </a:r>
                <a:r>
                  <a:rPr lang="zh-CN" altLang="en-US" sz="2800" i="0" dirty="0">
                    <a:solidFill>
                      <a:srgbClr val="C0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不唯一</a:t>
                </a:r>
              </a:p>
            </p:txBody>
          </p:sp>
        </mc:Choice>
        <mc:Fallback xmlns="">
          <p:sp>
            <p:nvSpPr>
              <p:cNvPr id="788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76225" y="808038"/>
                <a:ext cx="8148638" cy="5854699"/>
              </a:xfrm>
              <a:blipFill>
                <a:blip r:embed="rId3"/>
                <a:stretch>
                  <a:fillRect r="-748" b="-11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7623194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推论式和等价式语义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eaLnBrk="1" hangingPunct="1"/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定义 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2.1.4 </a:t>
                </a:r>
                <a:r>
                  <a:rPr lang="zh-CN" altLang="en-US" i="0" dirty="0">
                    <a:solidFill>
                      <a:srgbClr val="C00000"/>
                    </a:solidFill>
                  </a:rPr>
                  <a:t>（推论式）</a:t>
                </a:r>
                <a:endParaRPr lang="en-US" altLang="zh-CN" i="0" dirty="0">
                  <a:solidFill>
                    <a:srgbClr val="C00000"/>
                  </a:solidFill>
                </a:endParaRPr>
              </a:p>
              <a:p>
                <a:pPr marL="0" indent="0" eaLnBrk="1" hangingPunct="1">
                  <a:buNone/>
                </a:pPr>
                <a:r>
                  <a:rPr lang="zh-CN" altLang="en-US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是合式公式，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l-GR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l-GR" altLang="zh-CN" b="1" i="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</m:t>
                    </m:r>
                    <m:r>
                      <a:rPr lang="el-GR" altLang="zh-CN" b="1" i="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  <m:r>
                      <a:rPr lang="el-GR" altLang="zh-CN" b="1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eaLnBrk="1" hangingPunct="1"/>
                <a:endParaRPr lang="en-US" altLang="zh-CN" i="0" dirty="0">
                  <a:solidFill>
                    <a:srgbClr val="C00000"/>
                  </a:solidFill>
                </a:endParaRPr>
              </a:p>
              <a:p>
                <a:pPr eaLnBrk="1" hangingPunct="1"/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定义 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2.1.5 </a:t>
                </a:r>
                <a:r>
                  <a:rPr lang="zh-CN" altLang="en-US" i="0" dirty="0">
                    <a:solidFill>
                      <a:srgbClr val="C00000"/>
                    </a:solidFill>
                  </a:rPr>
                  <a:t>（等价式）</a:t>
                </a:r>
                <a:endParaRPr lang="en-US" altLang="zh-CN" i="0" dirty="0">
                  <a:solidFill>
                    <a:srgbClr val="C00000"/>
                  </a:solidFill>
                </a:endParaRPr>
              </a:p>
              <a:p>
                <a:pPr marL="0" indent="0" eaLnBrk="1" hangingPunct="1">
                  <a:buNone/>
                </a:pPr>
                <a:r>
                  <a:rPr lang="zh-CN" altLang="en-US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是合式公式， </a:t>
                </a:r>
                <a:endParaRPr lang="en-US" altLang="zh-CN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r>
                  <a:rPr lang="en-US" altLang="zh-CN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</a:t>
                </a:r>
                <a:r>
                  <a:rPr lang="el-GR" altLang="zh-CN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l-GR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)⇔</m:t>
                    </m:r>
                    <m:r>
                      <a:rPr lang="el-GR" altLang="zh-CN" b="1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endParaRPr lang="en-US" altLang="zh-CN" i="0" dirty="0"/>
              </a:p>
              <a:p>
                <a:r>
                  <a:rPr lang="zh-CN" altLang="en-US" b="0" i="0" dirty="0"/>
                  <a:t>推论式和等价式的</a:t>
                </a:r>
                <a14:m>
                  <m:oMath xmlns:m="http://schemas.openxmlformats.org/officeDocument/2006/math">
                    <m:r>
                      <a:rPr lang="el-GR" altLang="zh-CN" b="0" i="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⊨</m:t>
                    </m:r>
                  </m:oMath>
                </a14:m>
                <a:r>
                  <a:rPr lang="zh-CN" altLang="en-US" b="0" i="0" dirty="0"/>
                  <a:t>和</a:t>
                </a:r>
                <a:r>
                  <a:rPr lang="en-US" altLang="zh-CN" b="0" i="0" dirty="0">
                    <a:sym typeface="Symbol" panose="05050102010706020507" pitchFamily="18" charset="2"/>
                  </a:rPr>
                  <a:t>⇔</a:t>
                </a:r>
                <a:r>
                  <a:rPr lang="zh-CN" altLang="en-US" b="0" i="0" dirty="0">
                    <a:sym typeface="Symbol" panose="05050102010706020507" pitchFamily="18" charset="2"/>
                  </a:rPr>
                  <a:t>解释为逻辑域上相应的逻辑关系判断，符号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</m:oMath>
                </a14:m>
                <a:r>
                  <a:rPr lang="zh-CN" altLang="en-US" b="0" i="0" dirty="0">
                    <a:sym typeface="Symbol" panose="05050102010706020507" pitchFamily="18" charset="2"/>
                  </a:rPr>
                  <a:t>有时也表示为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</m:oMath>
                </a14:m>
                <a:endParaRPr lang="zh-CN" altLang="en-US" b="0" i="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7" t="-2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6305144"/>
      </p:ext>
    </p:extLst>
  </p:cSld>
  <p:clrMapOvr>
    <a:masterClrMapping/>
  </p:clrMapOvr>
  <p:transition>
    <p:wipe dir="r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755650" eaLnBrk="1" hangingPunct="1"/>
            <a:r>
              <a:rPr lang="zh-CN" altLang="en-US" sz="3600" i="0"/>
              <a:t>主析取范式</a:t>
            </a:r>
            <a:r>
              <a:rPr lang="zh-CN" altLang="en-US" sz="3800" i="0"/>
              <a:t>与主合取范式</a:t>
            </a:r>
            <a:endParaRPr lang="en-US" altLang="zh-CN" sz="3800" i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87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58775" y="1058863"/>
                <a:ext cx="8175625" cy="4624387"/>
              </a:xfrm>
            </p:spPr>
            <p:txBody>
              <a:bodyPr/>
              <a:lstStyle/>
              <a:p>
                <a:pPr marL="311150" indent="-311150" defTabSz="755650" eaLnBrk="1" hangingPunct="1">
                  <a:lnSpc>
                    <a:spcPct val="100000"/>
                  </a:lnSpc>
                </a:pPr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定义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2.4.6</a:t>
                </a:r>
                <a:r>
                  <a:rPr lang="zh-CN" altLang="en-US" b="0" i="0" dirty="0"/>
                  <a:t> 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∨…∨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是析取范式，并且每个合取式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包含所有命题变元，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∨…∨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称为</a:t>
                </a:r>
                <a:r>
                  <a:rPr lang="zh-CN" altLang="en-US" b="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主析取范式</a:t>
                </a:r>
                <a:endParaRPr lang="en-US" altLang="zh-CN" b="0" i="0" dirty="0">
                  <a:solidFill>
                    <a:srgbClr val="0070C0"/>
                  </a:solidFill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>
                  <a:lnSpc>
                    <a:spcPct val="100000"/>
                  </a:lnSpc>
                </a:pPr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定义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2.4.7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：设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∧…∧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是合取范式，并且每个析取式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包含所有命题变元，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∧…∧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称为</a:t>
                </a:r>
                <a:r>
                  <a:rPr lang="zh-CN" altLang="en-US" b="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主合取范式</a:t>
                </a:r>
                <a:endParaRPr lang="en-US" altLang="zh-CN" b="0" i="0" dirty="0">
                  <a:solidFill>
                    <a:srgbClr val="0070C0"/>
                  </a:solidFill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/>
                <a:endParaRPr lang="en-US" altLang="zh-CN" b="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987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58775" y="1058863"/>
                <a:ext cx="8175625" cy="4624387"/>
              </a:xfrm>
              <a:blipFill>
                <a:blip r:embed="rId3"/>
                <a:stretch>
                  <a:fillRect l="-1342" t="-1847" r="-10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876" name="Rectangle 4"/>
          <p:cNvSpPr>
            <a:spLocks noChangeArrowheads="1"/>
          </p:cNvSpPr>
          <p:nvPr/>
        </p:nvSpPr>
        <p:spPr bwMode="auto">
          <a:xfrm>
            <a:off x="0" y="33528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zh-CN" altLang="en-US" sz="3600" b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661437"/>
      </p:ext>
    </p:extLst>
  </p:cSld>
  <p:clrMapOvr>
    <a:masterClrMapping/>
  </p:clrMapOvr>
  <p:transition>
    <p:wipe dir="r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755650" eaLnBrk="1" hangingPunct="1"/>
            <a:r>
              <a:rPr lang="zh-CN" altLang="en-US" sz="3600" i="0" dirty="0"/>
              <a:t>极大项和极小项</a:t>
            </a:r>
            <a:endParaRPr lang="en-US" altLang="zh-CN" sz="3800" i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87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58775" y="1058863"/>
                <a:ext cx="8175625" cy="4624387"/>
              </a:xfrm>
            </p:spPr>
            <p:txBody>
              <a:bodyPr/>
              <a:lstStyle/>
              <a:p>
                <a:pPr marL="311150" indent="-311150" defTabSz="755650" eaLnBrk="1" hangingPunct="1">
                  <a:lnSpc>
                    <a:spcPct val="100000"/>
                  </a:lnSpc>
                </a:pPr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定义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2.4.8</a:t>
                </a:r>
                <a:r>
                  <a:rPr lang="zh-CN" altLang="en-US" b="0" i="0" dirty="0"/>
                  <a:t> 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是正整数，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是不同的命题变元。若对于每个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，则称</a:t>
                </a:r>
              </a:p>
              <a:p>
                <a:pPr marL="674688" lvl="1" indent="-249238" defTabSz="755650" eaLnBrk="1" hangingPunct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∨…∨</m:t>
                    </m:r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为关于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err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800" b="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极大项</a:t>
                </a:r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∧…∧</m:t>
                    </m:r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为关于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err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的</a:t>
                </a:r>
                <a:r>
                  <a:rPr lang="zh-CN" altLang="en-US" sz="2800" b="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极小项</a:t>
                </a:r>
                <a:r>
                  <a:rPr lang="zh-CN" altLang="en-US" sz="2800" b="0" i="0" dirty="0">
                    <a:latin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7987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58775" y="1058863"/>
                <a:ext cx="8175625" cy="4624387"/>
              </a:xfrm>
              <a:blipFill>
                <a:blip r:embed="rId2"/>
                <a:stretch>
                  <a:fillRect l="-1342" t="-18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876" name="Rectangle 4"/>
          <p:cNvSpPr>
            <a:spLocks noChangeArrowheads="1"/>
          </p:cNvSpPr>
          <p:nvPr/>
        </p:nvSpPr>
        <p:spPr bwMode="auto">
          <a:xfrm>
            <a:off x="0" y="33528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zh-CN" altLang="en-US" sz="3600" b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204346"/>
      </p:ext>
    </p:extLst>
  </p:cSld>
  <p:clrMapOvr>
    <a:masterClrMapping/>
  </p:clrMapOvr>
  <p:transition>
    <p:wipe dir="r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i="0" dirty="0"/>
              <a:t>主范式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89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33350" y="1041400"/>
                <a:ext cx="9010650" cy="4594225"/>
              </a:xfrm>
            </p:spPr>
            <p:txBody>
              <a:bodyPr/>
              <a:lstStyle/>
              <a:p>
                <a:pPr eaLnBrk="1" hangingPunct="1"/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定义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2.4.9</a:t>
                </a:r>
                <a:r>
                  <a:rPr lang="zh-CN" altLang="en-US" b="0" i="0" dirty="0"/>
                  <a:t> 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是自然数。</a:t>
                </a:r>
              </a:p>
              <a:p>
                <a:pPr lvl="1" eaLnBrk="1" hangingPunct="1"/>
                <a:r>
                  <a:rPr lang="zh-CN" altLang="en-US" sz="2800" b="0" i="0" dirty="0">
                    <a:latin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是关于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err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的不同极小项，则称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∨…∨</m:t>
                    </m:r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为关于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err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的</a:t>
                </a:r>
                <a:r>
                  <a:rPr lang="zh-CN" altLang="en-US" sz="2800" b="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主析取范式</a:t>
                </a:r>
                <a:r>
                  <a:rPr lang="zh-CN" altLang="en-US" sz="2800" b="0" i="0" dirty="0">
                    <a:latin typeface="Times New Roman" panose="02020603050405020304" pitchFamily="18" charset="0"/>
                  </a:rPr>
                  <a:t>。</a:t>
                </a:r>
              </a:p>
              <a:p>
                <a:pPr lvl="1" eaLnBrk="1" hangingPunct="1"/>
                <a:r>
                  <a:rPr lang="zh-CN" altLang="en-US" sz="2800" b="0" i="0" dirty="0">
                    <a:latin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是关于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err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的不同极大项，则称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∧…∧</m:t>
                    </m:r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为关于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err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的</a:t>
                </a:r>
                <a:r>
                  <a:rPr lang="zh-CN" altLang="en-US" sz="2800" b="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主合取范式</a:t>
                </a:r>
                <a:r>
                  <a:rPr lang="zh-CN" altLang="en-US" sz="2800" b="0" i="0" dirty="0">
                    <a:latin typeface="Times New Roman" panose="02020603050405020304" pitchFamily="18" charset="0"/>
                  </a:rPr>
                  <a:t>。</a:t>
                </a:r>
              </a:p>
              <a:p>
                <a:pPr lvl="1" eaLnBrk="1" hangingPunct="1"/>
                <a:r>
                  <a:rPr lang="zh-CN" altLang="en-US" sz="2800" b="0" i="0" dirty="0">
                    <a:latin typeface="Times New Roman" panose="02020603050405020304" pitchFamily="18" charset="0"/>
                  </a:rPr>
                  <a:t>主析取范式和主合取范式统称为</a:t>
                </a:r>
                <a:r>
                  <a:rPr lang="zh-CN" altLang="en-US" sz="2800" b="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主范式</a:t>
                </a:r>
                <a:r>
                  <a:rPr lang="zh-CN" altLang="en-US" sz="2800" b="0" i="0" dirty="0">
                    <a:latin typeface="Times New Roman" panose="02020603050405020304" pitchFamily="18" charset="0"/>
                  </a:rPr>
                  <a:t>。</a:t>
                </a:r>
              </a:p>
              <a:p>
                <a:pPr eaLnBrk="1" hangingPunct="1"/>
                <a:endParaRPr lang="zh-CN" altLang="en-US" b="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08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3350" y="1041400"/>
                <a:ext cx="9010650" cy="4594225"/>
              </a:xfrm>
              <a:blipFill>
                <a:blip r:embed="rId2"/>
                <a:stretch>
                  <a:fillRect l="-1218" t="-2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4948909"/>
      </p:ext>
    </p:extLst>
  </p:cSld>
  <p:clrMapOvr>
    <a:masterClrMapping/>
  </p:clrMapOvr>
  <p:transition>
    <p:wipe dir="r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i="0" dirty="0"/>
              <a:t>公式的主范式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23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eaLnBrk="1" hangingPunct="1">
                  <a:lnSpc>
                    <a:spcPct val="100000"/>
                  </a:lnSpc>
                </a:pPr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定义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2.4.10</a:t>
                </a:r>
                <a:r>
                  <a:rPr lang="zh-CN" altLang="en-US" b="0" i="0" dirty="0"/>
                  <a:t> 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设公式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中出现的命题变元为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是关于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err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的主析取范式（主合取范式），并且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，则称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的主析取范式（主合取范式）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。</a:t>
                </a:r>
              </a:p>
              <a:p>
                <a:pPr eaLnBrk="1" hangingPunct="1"/>
                <a:endParaRPr lang="zh-CN" altLang="en-US" b="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192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07" t="-1386" r="-56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9122339"/>
      </p:ext>
    </p:extLst>
  </p:cSld>
  <p:clrMapOvr>
    <a:masterClrMapping/>
  </p:clrMapOvr>
  <p:transition>
    <p:wipe dir="r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i="0"/>
              <a:t>主范式变换步骤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94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76225" y="912813"/>
                <a:ext cx="8710757" cy="4919662"/>
              </a:xfrm>
            </p:spPr>
            <p:txBody>
              <a:bodyPr/>
              <a:lstStyle/>
              <a:p>
                <a:pPr eaLnBrk="1" hangingPunct="1"/>
                <a:r>
                  <a:rPr lang="zh-CN" altLang="en-US" b="0" i="0" dirty="0">
                    <a:latin typeface="Times New Roman" panose="02020603050405020304" pitchFamily="18" charset="0"/>
                  </a:rPr>
                  <a:t>联接词等值变换</a:t>
                </a:r>
              </a:p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b="0" i="0" dirty="0">
                    <a:latin typeface="Times New Roman" panose="02020603050405020304" pitchFamily="18" charset="0"/>
                  </a:rPr>
                  <a:t>(1) 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消去联接词</a:t>
                </a:r>
                <a14:m>
                  <m:oMath xmlns:m="http://schemas.openxmlformats.org/officeDocument/2006/math">
                    <m:r>
                      <a:rPr lang="zh-CN" altLang="en-US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、</a:t>
                </a:r>
                <a14:m>
                  <m:oMath xmlns:m="http://schemas.openxmlformats.org/officeDocument/2006/math">
                    <m:r>
                      <a:rPr lang="zh-CN" altLang="en-US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⊕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将公式由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表示</a:t>
                </a:r>
                <a:endParaRPr lang="zh-CN" altLang="en-US" b="0" i="0" dirty="0">
                  <a:latin typeface="Times New Roman" panose="02020603050405020304" pitchFamily="18" charset="0"/>
                </a:endParaRPr>
              </a:p>
              <a:p>
                <a:pPr lvl="1" eaLnBrk="1" hangingPunct="1">
                  <a:spcAft>
                    <a:spcPct val="20000"/>
                  </a:spcAft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</a:endParaRPr>
              </a:p>
              <a:p>
                <a:pPr lvl="1" eaLnBrk="1" hangingPunct="1">
                  <a:spcAft>
                    <a:spcPct val="20000"/>
                  </a:spcAft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)∧(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</a:endParaRPr>
              </a:p>
              <a:p>
                <a:pPr lvl="1" eaLnBrk="1" hangingPunct="1">
                  <a:spcAft>
                    <a:spcPct val="20000"/>
                  </a:spcAft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⊕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)∨(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</a:endParaRPr>
              </a:p>
              <a:p>
                <a:pPr eaLnBrk="1" hangingPunct="1"/>
                <a:r>
                  <a:rPr lang="zh-CN" altLang="en-US" b="0" i="0" dirty="0">
                    <a:latin typeface="Times New Roman" panose="02020603050405020304" pitchFamily="18" charset="0"/>
                  </a:rPr>
                  <a:t>德</a:t>
                </a:r>
                <a:r>
                  <a:rPr lang="en-US" altLang="zh-CN" b="0" i="0" dirty="0">
                    <a:latin typeface="Times New Roman" panose="02020603050405020304" pitchFamily="18" charset="0"/>
                  </a:rPr>
                  <a:t>.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摩根律</a:t>
                </a:r>
              </a:p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(2) </a:t>
                </a:r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应用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德</a:t>
                </a:r>
                <a:r>
                  <a:rPr lang="en-US" altLang="zh-CN" b="0" i="0" dirty="0">
                    <a:latin typeface="Times New Roman" panose="02020603050405020304" pitchFamily="18" charset="0"/>
                  </a:rPr>
                  <a:t>.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摩根律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内移或消去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约束公式的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变换为约束变元</a:t>
                </a:r>
                <a:endParaRPr lang="zh-CN" altLang="en-US" b="0" i="0" dirty="0">
                  <a:latin typeface="Times New Roman" panose="02020603050405020304" pitchFamily="18" charset="0"/>
                </a:endParaRPr>
              </a:p>
              <a:p>
                <a:pPr lvl="1" eaLnBrk="1" hangingPunct="1"/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)⇔¬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    ¬(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)⇔¬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∨¬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294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76225" y="912813"/>
                <a:ext cx="8710757" cy="4919662"/>
              </a:xfrm>
              <a:blipFill>
                <a:blip r:embed="rId3"/>
                <a:stretch>
                  <a:fillRect l="-1190" t="-26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5359400" y="1435100"/>
            <a:ext cx="3556000" cy="481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70000"/>
              </a:lnSpc>
            </a:pPr>
            <a:endParaRPr lang="zh-CN" altLang="en-US" sz="2400" b="0">
              <a:latin typeface="仿宋_GB2312" pitchFamily="49" charset="-122"/>
              <a:ea typeface="仿宋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5154559"/>
      </p:ext>
    </p:extLst>
  </p:cSld>
  <p:clrMapOvr>
    <a:masterClrMapping/>
  </p:clrMapOvr>
  <p:transition>
    <p:wipe dir="r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i="0"/>
              <a:t>主范式变换步骤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97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46075" y="841375"/>
                <a:ext cx="7967663" cy="5658816"/>
              </a:xfrm>
            </p:spPr>
            <p:txBody>
              <a:bodyPr/>
              <a:lstStyle/>
              <a:p>
                <a:pPr eaLnBrk="1" hangingPunct="1">
                  <a:lnSpc>
                    <a:spcPct val="80000"/>
                  </a:lnSpc>
                </a:pPr>
                <a:r>
                  <a:rPr lang="zh-CN" altLang="en-US" b="0" i="0" dirty="0">
                    <a:latin typeface="Times New Roman" panose="02020603050405020304" pitchFamily="18" charset="0"/>
                  </a:rPr>
                  <a:t>矛盾律与排中律</a:t>
                </a:r>
              </a:p>
              <a:p>
                <a:pPr lvl="1" eaLnBrk="1" hangingPunct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zh-CN" sz="2800" b="0" i="0" dirty="0">
                    <a:latin typeface="Times New Roman" panose="02020603050405020304" pitchFamily="18" charset="0"/>
                  </a:rPr>
                  <a:t>(3) </a:t>
                </a:r>
                <a:r>
                  <a:rPr lang="zh-CN" altLang="en-US" sz="2800" b="0" i="0" dirty="0">
                    <a:latin typeface="Times New Roman" panose="02020603050405020304" pitchFamily="18" charset="0"/>
                  </a:rPr>
                  <a:t>应用矛盾律与排中律求主合取范式或主析取范式</a:t>
                </a:r>
              </a:p>
              <a:p>
                <a:pPr lvl="1" eaLnBrk="1" hangingPunct="1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∨¬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</a:endParaRPr>
              </a:p>
              <a:p>
                <a:pPr eaLnBrk="1" hangingPunct="1"/>
                <a:r>
                  <a:rPr lang="zh-CN" altLang="en-US" b="0" i="0" dirty="0">
                    <a:latin typeface="Times New Roman" panose="02020603050405020304" pitchFamily="18" charset="0"/>
                  </a:rPr>
                  <a:t>分配律</a:t>
                </a:r>
              </a:p>
              <a:p>
                <a:pPr lvl="1" eaLnBrk="1" hangingPunct="1"/>
                <a:r>
                  <a:rPr lang="en-US" altLang="zh-CN" sz="2800" b="0" i="0" dirty="0">
                    <a:latin typeface="Times New Roman" panose="02020603050405020304" pitchFamily="18" charset="0"/>
                  </a:rPr>
                  <a:t>(4) </a:t>
                </a:r>
                <a:r>
                  <a:rPr lang="zh-CN" altLang="en-US" sz="2800" b="0" i="0" dirty="0">
                    <a:latin typeface="Times New Roman" panose="02020603050405020304" pitchFamily="18" charset="0"/>
                  </a:rPr>
                  <a:t>应用分配律求取合取范式或析取范式</a:t>
                </a:r>
              </a:p>
              <a:p>
                <a:pPr lvl="1" eaLnBrk="1" hangingPunct="1"/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∨(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)⇔(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)∧(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</a:endParaRPr>
              </a:p>
              <a:p>
                <a:pPr lvl="1" eaLnBrk="1" hangingPunct="1"/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∧(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)⇔(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)∨(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</a:endParaRPr>
              </a:p>
              <a:p>
                <a:pPr eaLnBrk="1" hangingPunct="1"/>
                <a:r>
                  <a:rPr lang="zh-CN" altLang="en-US" b="0" i="0" dirty="0">
                    <a:latin typeface="Times New Roman" panose="02020603050405020304" pitchFamily="18" charset="0"/>
                  </a:rPr>
                  <a:t>交换律</a:t>
                </a:r>
              </a:p>
              <a:p>
                <a:pPr lvl="1" eaLnBrk="1" hangingPunct="1"/>
                <a:r>
                  <a:rPr lang="en-US" altLang="zh-CN" sz="2800" b="0" i="0" dirty="0">
                    <a:latin typeface="Times New Roman" panose="02020603050405020304" pitchFamily="18" charset="0"/>
                  </a:rPr>
                  <a:t>(5) </a:t>
                </a:r>
                <a:r>
                  <a:rPr lang="zh-CN" altLang="en-US" sz="2800" b="0" i="0" dirty="0">
                    <a:latin typeface="Times New Roman" panose="02020603050405020304" pitchFamily="18" charset="0"/>
                  </a:rPr>
                  <a:t>应用交换律变元位置排序</a:t>
                </a:r>
              </a:p>
              <a:p>
                <a:pPr lvl="1" eaLnBrk="1" hangingPunct="1"/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397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6075" y="841375"/>
                <a:ext cx="7967663" cy="5658816"/>
              </a:xfrm>
              <a:blipFill>
                <a:blip r:embed="rId2"/>
                <a:stretch>
                  <a:fillRect l="-1377" t="-2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3284905"/>
      </p:ext>
    </p:extLst>
  </p:cSld>
  <p:clrMapOvr>
    <a:masterClrMapping/>
  </p:clrMapOvr>
  <p:transition>
    <p:wipe dir="r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755650" eaLnBrk="1" hangingPunct="1"/>
            <a:endParaRPr lang="zh-CN" altLang="en-US" i="0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11150" indent="-311150" defTabSz="755650" eaLnBrk="1" hangingPunct="1"/>
            <a:r>
              <a:rPr lang="zh-CN" altLang="en-US" i="0" dirty="0">
                <a:solidFill>
                  <a:srgbClr val="0070C0"/>
                </a:solidFill>
                <a:latin typeface="Times New Roman" panose="02020603050405020304" pitchFamily="18" charset="0"/>
              </a:rPr>
              <a:t>定理</a:t>
            </a:r>
            <a:r>
              <a:rPr lang="en-US" altLang="zh-CN" i="0" dirty="0">
                <a:solidFill>
                  <a:srgbClr val="0070C0"/>
                </a:solidFill>
                <a:latin typeface="Times New Roman" panose="02020603050405020304" pitchFamily="18" charset="0"/>
              </a:rPr>
              <a:t>2.4.1</a:t>
            </a:r>
            <a:r>
              <a:rPr lang="zh-CN" altLang="en-US" b="0" i="0" dirty="0">
                <a:solidFill>
                  <a:srgbClr val="0070C0"/>
                </a:solidFill>
              </a:rPr>
              <a:t> </a:t>
            </a:r>
            <a:r>
              <a:rPr lang="zh-CN" altLang="en-US" b="0" i="0" dirty="0">
                <a:latin typeface="Times New Roman" panose="02020603050405020304" pitchFamily="18" charset="0"/>
              </a:rPr>
              <a:t>任何公式等值于某一主析取范式</a:t>
            </a:r>
            <a:endParaRPr lang="en-US" altLang="zh-CN" b="0" i="0" dirty="0">
              <a:latin typeface="Times New Roman" panose="02020603050405020304" pitchFamily="18" charset="0"/>
            </a:endParaRPr>
          </a:p>
          <a:p>
            <a:pPr marL="311150" lvl="1" indent="-311150" defTabSz="755650" eaLnBrk="1" hangingPunct="1">
              <a:spcAft>
                <a:spcPct val="20000"/>
              </a:spcAft>
              <a:buFont typeface="Wingdings" panose="05000000000000000000" pitchFamily="2" charset="2"/>
              <a:buChar char="§"/>
            </a:pPr>
            <a:r>
              <a:rPr lang="zh-CN" altLang="en-US" sz="2800" i="0" dirty="0">
                <a:solidFill>
                  <a:srgbClr val="0070C0"/>
                </a:solidFill>
                <a:latin typeface="Times New Roman" panose="02020603050405020304" pitchFamily="18" charset="0"/>
                <a:cs typeface="+mn-cs"/>
              </a:rPr>
              <a:t>定理</a:t>
            </a:r>
            <a:r>
              <a:rPr lang="en-US" altLang="zh-CN" sz="2800" i="0" dirty="0">
                <a:solidFill>
                  <a:srgbClr val="0070C0"/>
                </a:solidFill>
                <a:latin typeface="Times New Roman" panose="02020603050405020304" pitchFamily="18" charset="0"/>
                <a:cs typeface="+mn-cs"/>
              </a:rPr>
              <a:t>2.4.2</a:t>
            </a:r>
            <a:r>
              <a:rPr lang="zh-CN" altLang="en-US" sz="2800" i="0" dirty="0">
                <a:solidFill>
                  <a:srgbClr val="0070C0"/>
                </a:solidFill>
                <a:cs typeface="+mn-cs"/>
              </a:rPr>
              <a:t> </a:t>
            </a:r>
            <a:r>
              <a:rPr lang="zh-CN" altLang="en-US" sz="2800" b="0" i="0" dirty="0">
                <a:latin typeface="Times New Roman" panose="02020603050405020304" pitchFamily="18" charset="0"/>
                <a:cs typeface="+mn-cs"/>
              </a:rPr>
              <a:t>任何公式等值于某一</a:t>
            </a:r>
            <a:r>
              <a:rPr lang="zh-CN" altLang="en-US" sz="2800" b="0" i="0" dirty="0">
                <a:latin typeface="Times New Roman" panose="02020603050405020304" pitchFamily="18" charset="0"/>
              </a:rPr>
              <a:t>主</a:t>
            </a:r>
            <a:r>
              <a:rPr lang="zh-CN" altLang="en-US" sz="2800" b="0" i="0" dirty="0">
                <a:latin typeface="Times New Roman" panose="02020603050405020304" pitchFamily="18" charset="0"/>
                <a:cs typeface="+mn-cs"/>
              </a:rPr>
              <a:t>合取范式</a:t>
            </a:r>
          </a:p>
        </p:txBody>
      </p:sp>
    </p:spTree>
    <p:extLst>
      <p:ext uri="{BB962C8B-B14F-4D97-AF65-F5344CB8AC3E}">
        <p14:creationId xmlns:p14="http://schemas.microsoft.com/office/powerpoint/2010/main" val="1026109353"/>
      </p:ext>
    </p:extLst>
  </p:cSld>
  <p:clrMapOvr>
    <a:masterClrMapping/>
  </p:clrMapOvr>
  <p:transition>
    <p:wipe dir="r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i="0"/>
              <a:t>主析取范式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04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07249" y="941388"/>
                <a:ext cx="8962197" cy="5608499"/>
              </a:xfrm>
            </p:spPr>
            <p:txBody>
              <a:bodyPr/>
              <a:lstStyle/>
              <a:p>
                <a:pPr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例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2.4.1</a:t>
                </a:r>
                <a:r>
                  <a:rPr lang="en-US" altLang="zh-CN" i="0" dirty="0">
                    <a:solidFill>
                      <a:srgbClr val="0070C0"/>
                    </a:solidFill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)∧¬(¬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)∧¬(¬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)∧¬(¬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))∨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)∨(¬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)∨¬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∨¬</m:t>
                    </m:r>
                    <m:r>
                      <a:rPr lang="en-US" altLang="zh-CN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)∧¬</m:t>
                    </m:r>
                    <m:r>
                      <a:rPr lang="en-US" altLang="zh-CN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>
                        <a:solidFill>
                          <a:srgbClr val="FF010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solidFill>
                          <a:srgbClr val="FF010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solidFill>
                          <a:srgbClr val="FF010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solidFill>
                          <a:srgbClr val="FF010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solidFill>
                          <a:srgbClr val="FF010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solidFill>
                          <a:srgbClr val="FF010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solidFill>
                          <a:srgbClr val="FF010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solidFill>
                          <a:srgbClr val="FF010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8704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7249" y="941388"/>
                <a:ext cx="8962197" cy="5608499"/>
              </a:xfrm>
              <a:blipFill>
                <a:blip r:embed="rId3"/>
                <a:stretch>
                  <a:fillRect l="-1224" t="-14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5064551"/>
      </p:ext>
    </p:extLst>
  </p:cSld>
  <p:clrMapOvr>
    <a:masterClrMapping/>
  </p:clrMapOvr>
  <p:transition>
    <p:wipe dir="r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755650" eaLnBrk="1" hangingPunct="1"/>
            <a:endParaRPr lang="zh-CN" altLang="en-US" i="0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11150" indent="-311150" defTabSz="755650" eaLnBrk="1" hangingPunct="1"/>
            <a:r>
              <a:rPr lang="zh-CN" altLang="en-US" i="0" dirty="0">
                <a:solidFill>
                  <a:srgbClr val="0070C0"/>
                </a:solidFill>
                <a:latin typeface="Times New Roman" panose="02020603050405020304" pitchFamily="18" charset="0"/>
              </a:rPr>
              <a:t>定理</a:t>
            </a:r>
            <a:r>
              <a:rPr lang="en-US" altLang="zh-CN" i="0" dirty="0">
                <a:solidFill>
                  <a:srgbClr val="0070C0"/>
                </a:solidFill>
                <a:latin typeface="Times New Roman" panose="02020603050405020304" pitchFamily="18" charset="0"/>
              </a:rPr>
              <a:t>2.4.3</a:t>
            </a:r>
            <a:endParaRPr lang="zh-CN" altLang="en-US" b="0" i="0" dirty="0">
              <a:latin typeface="Times New Roman" panose="02020603050405020304" pitchFamily="18" charset="0"/>
            </a:endParaRPr>
          </a:p>
          <a:p>
            <a:pPr marL="674688" lvl="1" indent="-249238" defTabSz="755650" eaLnBrk="1" hangingPunct="1"/>
            <a:r>
              <a:rPr lang="zh-CN" altLang="en-US" sz="2800" b="0" i="0" dirty="0">
                <a:latin typeface="Times New Roman" panose="02020603050405020304" pitchFamily="18" charset="0"/>
              </a:rPr>
              <a:t>每一公式有唯一的主析取范式</a:t>
            </a:r>
          </a:p>
          <a:p>
            <a:pPr marL="674688" lvl="1" indent="-249238" defTabSz="755650" eaLnBrk="1" hangingPunct="1"/>
            <a:r>
              <a:rPr lang="zh-CN" altLang="en-US" sz="2800" b="0" i="0" dirty="0">
                <a:latin typeface="Times New Roman" panose="02020603050405020304" pitchFamily="18" charset="0"/>
              </a:rPr>
              <a:t>每一公式有唯一的主合取范式</a:t>
            </a:r>
          </a:p>
        </p:txBody>
      </p:sp>
    </p:spTree>
    <p:extLst>
      <p:ext uri="{BB962C8B-B14F-4D97-AF65-F5344CB8AC3E}">
        <p14:creationId xmlns:p14="http://schemas.microsoft.com/office/powerpoint/2010/main" val="2099252132"/>
      </p:ext>
    </p:extLst>
  </p:cSld>
  <p:clrMapOvr>
    <a:masterClrMapping/>
  </p:clrMapOvr>
  <p:transition>
    <p:wipe dir="r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396" y="179678"/>
            <a:ext cx="7772400" cy="651596"/>
          </a:xfrm>
        </p:spPr>
        <p:txBody>
          <a:bodyPr/>
          <a:lstStyle/>
          <a:p>
            <a:pPr defTabSz="755650" eaLnBrk="1" hangingPunct="1"/>
            <a:r>
              <a:rPr lang="zh-CN" altLang="en-US" i="0" dirty="0"/>
              <a:t>求公式主范式示例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763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14312" y="1045874"/>
                <a:ext cx="8929688" cy="5757461"/>
              </a:xfrm>
            </p:spPr>
            <p:txBody>
              <a:bodyPr/>
              <a:lstStyle/>
              <a:p>
                <a:pPr marL="311150" indent="-311150" defTabSz="755650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80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例</a:t>
                </a:r>
                <a:r>
                  <a:rPr lang="en-US" altLang="zh-CN" sz="280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2.4.2</a:t>
                </a:r>
                <a:r>
                  <a:rPr lang="zh-CN" altLang="en-US" sz="2800" i="0" dirty="0">
                    <a:solidFill>
                      <a:srgbClr val="0070C0"/>
                    </a:solidFill>
                  </a:rPr>
                  <a:t> </a:t>
                </a:r>
                <a:r>
                  <a:rPr lang="zh-CN" altLang="en-US" sz="2800" i="0" dirty="0">
                    <a:latin typeface="Times New Roman" panose="02020603050405020304" pitchFamily="18" charset="0"/>
                  </a:rPr>
                  <a:t>求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=(¬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)∧(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i="0" dirty="0">
                    <a:latin typeface="Times New Roman" panose="02020603050405020304" pitchFamily="18" charset="0"/>
                  </a:rPr>
                  <a:t>的主范式</a:t>
                </a:r>
                <a:endParaRPr lang="en-US" altLang="zh-CN" sz="2800" i="0" dirty="0"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)∧(</m:t>
                    </m:r>
                    <m:r>
                      <a:rPr lang="en-US" altLang="zh-CN" sz="2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zh-CN" altLang="en-US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)∧(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i="0" dirty="0">
                  <a:solidFill>
                    <a:srgbClr val="0070C0"/>
                  </a:solidFill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)∧(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sz="2800" b="1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)∧(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i="0" dirty="0">
                  <a:solidFill>
                    <a:srgbClr val="0070C0"/>
                  </a:solidFill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)∧(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 err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sz="2800" b="1" i="1" dirty="0" err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err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 err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)∧(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)∧(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)∧(¬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 ∧(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)∧(¬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)∧(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)∧</m:t>
                    </m:r>
                    <m:r>
                      <a:rPr lang="en-US" altLang="zh-CN" sz="2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∨¬</m:t>
                    </m:r>
                    <m:r>
                      <a:rPr lang="en-US" altLang="zh-CN" sz="2800" b="1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sz="2800" b="1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)∧(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∨¬</m:t>
                    </m:r>
                    <m:r>
                      <a:rPr lang="en-US" altLang="zh-CN" sz="2800" b="1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sz="2800" b="1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∧(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∨¬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∨¬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)∧(¬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)∧(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 ∧(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∨¬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 ∧ 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∨¬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∨¬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 ∧ (¬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 ∧(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i="0" dirty="0">
                    <a:latin typeface="Times New Roman" panose="02020603050405020304" pitchFamily="18" charset="0"/>
                  </a:rPr>
                  <a:t>               </a:t>
                </a:r>
                <a:r>
                  <a:rPr lang="zh-CN" altLang="en-US" sz="2800" i="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主合取范式</a:t>
                </a:r>
                <a:endParaRPr lang="en-US" altLang="zh-CN" sz="2800" i="0" dirty="0">
                  <a:solidFill>
                    <a:srgbClr val="C00000"/>
                  </a:solidFill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/>
                <a:endParaRPr lang="en-US" altLang="zh-CN" sz="2800" i="0" dirty="0"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/>
                <a:endParaRPr lang="en-US" altLang="zh-CN" sz="2800" i="0" dirty="0"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976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14312" y="1045874"/>
                <a:ext cx="8929688" cy="5757461"/>
              </a:xfrm>
              <a:blipFill>
                <a:blip r:embed="rId3"/>
                <a:stretch>
                  <a:fillRect l="-1160" t="-1483" b="-10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348887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263650" y="188914"/>
            <a:ext cx="7772400" cy="683542"/>
          </a:xfrm>
        </p:spPr>
        <p:txBody>
          <a:bodyPr/>
          <a:lstStyle/>
          <a:p>
            <a:pPr defTabSz="755650" eaLnBrk="1" hangingPunct="1"/>
            <a:r>
              <a:rPr lang="zh-CN" altLang="en-US" i="0" dirty="0"/>
              <a:t>公式的可满足性和有效性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09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80056" y="1043760"/>
                <a:ext cx="8582025" cy="4462463"/>
              </a:xfrm>
            </p:spPr>
            <p:txBody>
              <a:bodyPr/>
              <a:lstStyle/>
              <a:p>
                <a:pPr marL="311150" indent="-311150" defTabSz="755650" eaLnBrk="1" hangingPunct="1"/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定义 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2.1.6</a:t>
                </a:r>
                <a:r>
                  <a:rPr lang="zh-CN" altLang="en-US" i="0" dirty="0"/>
                  <a:t> </a:t>
                </a:r>
                <a:r>
                  <a:rPr lang="zh-CN" altLang="en-US" b="0" i="0" dirty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/>
                  <a:t>是公式。</a:t>
                </a:r>
              </a:p>
              <a:p>
                <a:pPr marL="311150" indent="-311150" defTabSz="755650" eaLnBrk="1" hangingPunct="1"/>
                <a:r>
                  <a:rPr lang="en-US" altLang="zh-CN" b="0" i="0" dirty="0"/>
                  <a:t>⑴</a:t>
                </a:r>
                <a:r>
                  <a:rPr lang="zh-CN" altLang="en-US" b="0" i="0" dirty="0"/>
                  <a:t>如果真值指派</a:t>
                </a:r>
                <a14:m>
                  <m:oMath xmlns:m="http://schemas.openxmlformats.org/officeDocument/2006/math">
                    <m:r>
                      <a:rPr lang="en-US" altLang="zh-CN" b="1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</m:oMath>
                </a14:m>
                <a:r>
                  <a:rPr lang="zh-CN" altLang="en-US" b="0" i="0" dirty="0"/>
                  <a:t>使得</a:t>
                </a:r>
                <a14:m>
                  <m:oMath xmlns:m="http://schemas.openxmlformats.org/officeDocument/2006/math">
                    <m:r>
                      <a:rPr lang="en-US" altLang="zh-CN" b="1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b="0" i="0" dirty="0"/>
                  <a:t>，则称</a:t>
                </a:r>
                <a14:m>
                  <m:oMath xmlns:m="http://schemas.openxmlformats.org/officeDocument/2006/math">
                    <m:r>
                      <a:rPr lang="en-US" altLang="zh-CN" b="1" i="1" kern="1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</m:oMath>
                </a14:m>
                <a:r>
                  <a:rPr lang="zh-CN" altLang="en-US" i="0" dirty="0">
                    <a:solidFill>
                      <a:srgbClr val="0070C0"/>
                    </a:solidFill>
                  </a:rPr>
                  <a:t>满足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i="0" dirty="0"/>
                  <a:t>。</a:t>
                </a:r>
              </a:p>
              <a:p>
                <a:pPr marL="311150" indent="-311150" defTabSz="755650" eaLnBrk="1" hangingPunct="1"/>
                <a:r>
                  <a:rPr lang="en-US" altLang="zh-CN" b="0" i="0" dirty="0"/>
                  <a:t>⑵</a:t>
                </a:r>
                <a:r>
                  <a:rPr lang="zh-CN" altLang="en-US" b="0" i="0" dirty="0"/>
                  <a:t>如果每个真值指派都满足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/>
                  <a:t>，则称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/>
                  <a:t>为</a:t>
                </a:r>
                <a:r>
                  <a:rPr lang="zh-CN" altLang="en-US" i="0" dirty="0">
                    <a:solidFill>
                      <a:srgbClr val="0070C0"/>
                    </a:solidFill>
                  </a:rPr>
                  <a:t>有效式</a:t>
                </a:r>
                <a:r>
                  <a:rPr lang="zh-CN" altLang="en-US" b="0" i="0" dirty="0"/>
                  <a:t>，或称为</a:t>
                </a:r>
                <a:r>
                  <a:rPr lang="zh-CN" altLang="en-US" i="0" dirty="0">
                    <a:solidFill>
                      <a:srgbClr val="0070C0"/>
                    </a:solidFill>
                  </a:rPr>
                  <a:t>永真式</a:t>
                </a:r>
                <a:r>
                  <a:rPr lang="zh-CN" altLang="en-US" b="0" i="0" dirty="0"/>
                  <a:t>，也称为</a:t>
                </a:r>
                <a:r>
                  <a:rPr lang="zh-CN" altLang="en-US" i="0" dirty="0">
                    <a:solidFill>
                      <a:srgbClr val="0070C0"/>
                    </a:solidFill>
                  </a:rPr>
                  <a:t>重言式</a:t>
                </a:r>
                <a:r>
                  <a:rPr lang="zh-CN" altLang="en-US" i="0" dirty="0"/>
                  <a:t>。</a:t>
                </a:r>
              </a:p>
              <a:p>
                <a:pPr marL="311150" indent="-311150" defTabSz="755650" eaLnBrk="1" hangingPunct="1"/>
                <a:r>
                  <a:rPr lang="en-US" altLang="zh-CN" b="0" i="0" dirty="0"/>
                  <a:t>⑶</a:t>
                </a:r>
                <a:r>
                  <a:rPr lang="zh-CN" altLang="en-US" b="0" i="0" dirty="0"/>
                  <a:t>如果每个真值指派都不满足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/>
                  <a:t>，则称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</m:oMath>
                </a14:m>
                <a:r>
                  <a:rPr lang="zh-CN" altLang="en-US" b="0" i="0" dirty="0"/>
                  <a:t>为</a:t>
                </a:r>
                <a:r>
                  <a:rPr lang="zh-CN" altLang="en-US" i="0" dirty="0">
                    <a:solidFill>
                      <a:srgbClr val="0070C0"/>
                    </a:solidFill>
                  </a:rPr>
                  <a:t>永假式</a:t>
                </a:r>
                <a:r>
                  <a:rPr lang="zh-CN" altLang="en-US" i="0" dirty="0"/>
                  <a:t>，</a:t>
                </a:r>
                <a:r>
                  <a:rPr lang="zh-CN" altLang="en-US" b="0" i="0" dirty="0"/>
                  <a:t>也称为</a:t>
                </a:r>
                <a:r>
                  <a:rPr lang="zh-CN" altLang="en-US" i="0" dirty="0">
                    <a:solidFill>
                      <a:srgbClr val="0070C0"/>
                    </a:solidFill>
                  </a:rPr>
                  <a:t>矛盾式</a:t>
                </a:r>
                <a:r>
                  <a:rPr lang="zh-CN" altLang="en-US" b="0" i="0" dirty="0"/>
                  <a:t>，</a:t>
                </a:r>
                <a:r>
                  <a:rPr lang="zh-CN" altLang="en-US" i="0" dirty="0">
                    <a:solidFill>
                      <a:srgbClr val="0070C0"/>
                    </a:solidFill>
                  </a:rPr>
                  <a:t>不可满足式</a:t>
                </a:r>
                <a:r>
                  <a:rPr lang="zh-CN" altLang="en-US" i="0" dirty="0"/>
                  <a:t>。</a:t>
                </a:r>
              </a:p>
              <a:p>
                <a:pPr marL="311150" indent="-311150" defTabSz="755650" eaLnBrk="1" hangingPunct="1"/>
                <a:r>
                  <a:rPr lang="en-US" altLang="zh-CN" b="0" i="0" dirty="0"/>
                  <a:t>⑷</a:t>
                </a:r>
                <a:r>
                  <a:rPr lang="zh-CN" altLang="en-US" b="0" i="0" dirty="0"/>
                  <a:t>如果至少有一个真值指派满足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/>
                  <a:t>，则称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</m:oMath>
                </a14:m>
                <a:r>
                  <a:rPr lang="zh-CN" altLang="en-US" b="0" i="0" dirty="0"/>
                  <a:t>为</a:t>
                </a:r>
                <a:r>
                  <a:rPr lang="zh-CN" altLang="en-US" i="0" dirty="0">
                    <a:solidFill>
                      <a:srgbClr val="0070C0"/>
                    </a:solidFill>
                  </a:rPr>
                  <a:t>可满足式</a:t>
                </a:r>
                <a:r>
                  <a:rPr lang="zh-CN" altLang="en-US" i="0" dirty="0"/>
                  <a:t>。</a:t>
                </a:r>
              </a:p>
            </p:txBody>
          </p:sp>
        </mc:Choice>
        <mc:Fallback xmlns="">
          <p:sp>
            <p:nvSpPr>
              <p:cNvPr id="8909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80056" y="1043760"/>
                <a:ext cx="8582025" cy="4462463"/>
              </a:xfrm>
              <a:blipFill>
                <a:blip r:embed="rId2"/>
                <a:stretch>
                  <a:fillRect l="-1278" t="-2732" r="-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5187037"/>
      </p:ext>
    </p:extLst>
  </p:cSld>
  <p:clrMapOvr>
    <a:masterClrMapping/>
  </p:clrMapOvr>
  <p:transition>
    <p:wipe dir="r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/>
              <a:t>主合取范式（续）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145028"/>
              </p:ext>
            </p:extLst>
          </p:nvPr>
        </p:nvGraphicFramePr>
        <p:xfrm>
          <a:off x="520700" y="928688"/>
          <a:ext cx="8466138" cy="347198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8466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33345">
                <a:tc>
                  <a:txBody>
                    <a:bodyPr/>
                    <a:lstStyle/>
                    <a:p>
                      <a:pPr eaLnBrk="1" hangingPunct="1">
                        <a:lnSpc>
                          <a:spcPct val="80000"/>
                        </a:lnSpc>
                      </a:pP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s='(¬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p→r</a:t>
                      </a: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)∧(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r>
                        <a:rPr lang="en-US" altLang="zh-CN" sz="2400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</a:rPr>
                        <a:t>↔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)'</a:t>
                      </a:r>
                    </a:p>
                    <a:p>
                      <a:pPr eaLnBrk="1" hangingPunct="1">
                        <a:lnSpc>
                          <a:spcPct val="80000"/>
                        </a:lnSpc>
                      </a:pP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s=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s.replace</a:t>
                      </a: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('(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r>
                        <a:rPr lang="en-US" altLang="zh-CN" sz="2400" dirty="0" err="1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</a:rPr>
                        <a:t>↔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)','(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q→p</a:t>
                      </a: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)∧(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p→q</a:t>
                      </a: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)')</a:t>
                      </a:r>
                    </a:p>
                    <a:p>
                      <a:pPr eaLnBrk="1" hangingPunct="1">
                        <a:lnSpc>
                          <a:spcPct val="80000"/>
                        </a:lnSpc>
                      </a:pP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s=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s.replace</a:t>
                      </a: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('(¬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p→r</a:t>
                      </a: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)','(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p∨r</a:t>
                      </a: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)')</a:t>
                      </a:r>
                    </a:p>
                    <a:p>
                      <a:pPr eaLnBrk="1" hangingPunct="1">
                        <a:lnSpc>
                          <a:spcPct val="80000"/>
                        </a:lnSpc>
                      </a:pP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s=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s.replace</a:t>
                      </a: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('(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q→p</a:t>
                      </a: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)','(¬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q∨p</a:t>
                      </a: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)')</a:t>
                      </a:r>
                    </a:p>
                    <a:p>
                      <a:pPr eaLnBrk="1" hangingPunct="1">
                        <a:lnSpc>
                          <a:spcPct val="80000"/>
                        </a:lnSpc>
                      </a:pP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s=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s.replace</a:t>
                      </a: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('(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p→q</a:t>
                      </a: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)','(¬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p∨q</a:t>
                      </a: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)')</a:t>
                      </a:r>
                    </a:p>
                    <a:p>
                      <a:pPr eaLnBrk="1" hangingPunct="1">
                        <a:lnSpc>
                          <a:spcPct val="80000"/>
                        </a:lnSpc>
                      </a:pP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s=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s.replace</a:t>
                      </a: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('(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p∨r</a:t>
                      </a: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)','(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p∨q∨r</a:t>
                      </a: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)∧(p∨¬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q∨r</a:t>
                      </a: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)')</a:t>
                      </a:r>
                    </a:p>
                    <a:p>
                      <a:pPr eaLnBrk="1" hangingPunct="1">
                        <a:lnSpc>
                          <a:spcPct val="80000"/>
                        </a:lnSpc>
                      </a:pP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s=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s.replace</a:t>
                      </a: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('(¬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q∨p</a:t>
                      </a: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)','(p∨¬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q∨r</a:t>
                      </a: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)∧(p∨¬q∨¬r)')</a:t>
                      </a:r>
                    </a:p>
                    <a:p>
                      <a:pPr eaLnBrk="1" hangingPunct="1">
                        <a:lnSpc>
                          <a:spcPct val="80000"/>
                        </a:lnSpc>
                      </a:pP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s=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s.replace</a:t>
                      </a: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('(¬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p∨q</a:t>
                      </a: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)','(¬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p∨q∨r</a:t>
                      </a: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)∧(¬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p∨q</a:t>
                      </a: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∨¬r)')</a:t>
                      </a:r>
                    </a:p>
                    <a:p>
                      <a:pPr eaLnBrk="1" hangingPunct="1">
                        <a:lnSpc>
                          <a:spcPct val="80000"/>
                        </a:lnSpc>
                      </a:pP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print(s)</a:t>
                      </a:r>
                      <a:endParaRPr lang="zh-CN" sz="24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76" marR="68576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8517">
                <a:tc>
                  <a:txBody>
                    <a:bodyPr/>
                    <a:lstStyle/>
                    <a:p>
                      <a:pPr eaLnBrk="1" hangingPunct="1">
                        <a:lnSpc>
                          <a:spcPct val="80000"/>
                        </a:lnSpc>
                      </a:pP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p∨q∨r</a:t>
                      </a: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)∧(p∨¬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q∨r</a:t>
                      </a: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)∧(p∨¬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q∨r</a:t>
                      </a: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)∧(p∨¬q∨¬r)∧(¬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p∨q∨r</a:t>
                      </a: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)∧(¬</a:t>
                      </a:r>
                      <a:r>
                        <a:rPr lang="en-US" altLang="zh-CN" sz="2400" b="1" kern="100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p∨q</a:t>
                      </a:r>
                      <a:r>
                        <a:rPr lang="en-US" altLang="zh-CN" sz="2400" b="1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∨¬r)</a:t>
                      </a:r>
                      <a:endParaRPr lang="zh-CN" sz="24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76" marR="68576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3402875"/>
      </p:ext>
    </p:extLst>
  </p:cSld>
  <p:clrMapOvr>
    <a:masterClrMapping/>
  </p:clrMapOvr>
  <p:transition>
    <p:wipe dir="r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755650" eaLnBrk="1" hangingPunct="1"/>
            <a:endParaRPr lang="zh-CN" altLang="en-US" i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09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76225" y="1077913"/>
                <a:ext cx="8258175" cy="4754562"/>
              </a:xfrm>
            </p:spPr>
            <p:txBody>
              <a:bodyPr/>
              <a:lstStyle/>
              <a:p>
                <a:pPr marL="311150" indent="-311150" defTabSz="755650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定理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2.4.4</a:t>
                </a:r>
                <a:r>
                  <a:rPr lang="zh-CN" altLang="en-US" b="0" i="0" dirty="0"/>
                  <a:t> 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设在公式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中出现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个命题变元，以下条件是等价的。</a:t>
                </a:r>
              </a:p>
              <a:p>
                <a:pPr marL="674688" lvl="1" indent="-249238" defTabSz="755650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800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⑴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是永真式。</a:t>
                </a:r>
              </a:p>
              <a:p>
                <a:pPr marL="674688" lvl="1" indent="-249238" defTabSz="755650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800" b="0" i="0" dirty="0">
                    <a:latin typeface="Times New Roman" panose="02020603050405020304" pitchFamily="18" charset="0"/>
                  </a:rPr>
                  <a:t>⑵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的主析取范式中包含了所有的极小项，即它是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个极小项的析取。</a:t>
                </a:r>
              </a:p>
              <a:p>
                <a:pPr marL="674688" lvl="1" indent="-249238" defTabSz="755650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800" b="0" i="0" dirty="0">
                    <a:latin typeface="Times New Roman" panose="02020603050405020304" pitchFamily="18" charset="0"/>
                  </a:rPr>
                  <a:t>⑶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的主合取范式中不包含任何极大项，即它是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个极大项的合取，也就是</a:t>
                </a:r>
                <a14:m>
                  <m:oMath xmlns:m="http://schemas.openxmlformats.org/officeDocument/2006/math">
                    <m:r>
                      <a:rPr lang="zh-CN" altLang="en-US" sz="2800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8909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76225" y="1077913"/>
                <a:ext cx="8258175" cy="4754562"/>
              </a:xfrm>
              <a:blipFill>
                <a:blip r:embed="rId2"/>
                <a:stretch>
                  <a:fillRect l="-1255" t="-17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7359017"/>
      </p:ext>
    </p:extLst>
  </p:cSld>
  <p:clrMapOvr>
    <a:masterClrMapping/>
  </p:clrMapOvr>
  <p:transition>
    <p:wipe dir="r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 i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11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76225" y="1004888"/>
                <a:ext cx="8258175" cy="4594225"/>
              </a:xfrm>
            </p:spPr>
            <p:txBody>
              <a:bodyPr/>
              <a:lstStyle/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定理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2.4.5</a:t>
                </a:r>
                <a:r>
                  <a:rPr lang="zh-CN" altLang="en-US" b="0" i="0" dirty="0"/>
                  <a:t> 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设在公式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中出现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个命题变元，则以下条件是等价的。</a:t>
                </a:r>
              </a:p>
              <a:p>
                <a:pPr lvl="1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800" b="0" i="0" dirty="0">
                    <a:latin typeface="Times New Roman" panose="02020603050405020304" pitchFamily="18" charset="0"/>
                  </a:rPr>
                  <a:t>⑴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是永假式。</a:t>
                </a:r>
              </a:p>
              <a:p>
                <a:pPr lvl="1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800" b="0" i="0" dirty="0">
                    <a:latin typeface="Times New Roman" panose="02020603050405020304" pitchFamily="18" charset="0"/>
                  </a:rPr>
                  <a:t>⑵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的主合取范式中包含了所有的极大项，即它是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个极大项的合取。</a:t>
                </a:r>
              </a:p>
              <a:p>
                <a:pPr lvl="1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2800" b="0" i="0" dirty="0">
                    <a:latin typeface="Times New Roman" panose="02020603050405020304" pitchFamily="18" charset="0"/>
                  </a:rPr>
                  <a:t>⑶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的主析取范式中不包含任何极小项，即它是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个极小项的析取，也就是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901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76225" y="1004888"/>
                <a:ext cx="8258175" cy="4594225"/>
              </a:xfrm>
              <a:blipFill>
                <a:blip r:embed="rId2"/>
                <a:stretch>
                  <a:fillRect l="-1255" t="-18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2485586"/>
      </p:ext>
    </p:extLst>
  </p:cSld>
  <p:clrMapOvr>
    <a:masterClrMapping/>
  </p:clrMapOvr>
  <p:transition>
    <p:wipe dir="r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主要内容</a:t>
            </a:r>
          </a:p>
        </p:txBody>
      </p:sp>
      <p:sp>
        <p:nvSpPr>
          <p:cNvPr id="18435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i="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</a:t>
            </a:r>
            <a:r>
              <a:rPr lang="zh-CN" altLang="en-US" i="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命题合式公式语义 </a:t>
            </a:r>
            <a:endParaRPr lang="en-US" altLang="zh-CN" i="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 </a:t>
            </a:r>
            <a:r>
              <a:rPr lang="zh-CN" alt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推论式与等价式的语义</a:t>
            </a:r>
            <a:endParaRPr lang="en-US" altLang="zh-CN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</a:t>
            </a:r>
            <a:r>
              <a:rPr lang="zh-CN" altLang="en-US" i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变换合式公式的语义</a:t>
            </a:r>
            <a:endParaRPr lang="en-US" altLang="zh-CN" i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2.4 </a:t>
            </a:r>
            <a:r>
              <a:rPr lang="zh-CN" alt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命题公式范式</a:t>
            </a:r>
            <a:endParaRPr lang="en-US" altLang="zh-CN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 </a:t>
            </a:r>
            <a:r>
              <a:rPr lang="zh-CN" altLang="en-US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等式演算</a:t>
            </a:r>
            <a:endParaRPr lang="en-US" altLang="zh-CN" i="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2.6 </a:t>
            </a:r>
            <a:r>
              <a:rPr lang="zh-CN" alt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完全集</a:t>
            </a:r>
            <a:endParaRPr lang="en-US" altLang="zh-CN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i="0" dirty="0"/>
          </a:p>
          <a:p>
            <a:endParaRPr lang="en-US" altLang="zh-CN" i="0" dirty="0"/>
          </a:p>
        </p:txBody>
      </p:sp>
    </p:spTree>
    <p:extLst>
      <p:ext uri="{BB962C8B-B14F-4D97-AF65-F5344CB8AC3E}">
        <p14:creationId xmlns:p14="http://schemas.microsoft.com/office/powerpoint/2010/main" val="1737611249"/>
      </p:ext>
    </p:extLst>
  </p:cSld>
  <p:clrMapOvr>
    <a:masterClrMapping/>
  </p:clrMapOvr>
  <p:transition>
    <p:wipe dir="r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/>
              <a:t>等式演算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683" name="内容占位符 2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定义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2.5.1</a:t>
                </a:r>
                <a:r>
                  <a:rPr lang="zh-CN" altLang="en-US" b="0" i="0" dirty="0">
                    <a:cs typeface="Times New Roman" panose="02020603050405020304" pitchFamily="18" charset="0"/>
                  </a:rPr>
                  <a:t> 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设合式公式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，存在等式序列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𝟎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…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，其中，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，并且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𝒌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𝒌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+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，则称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𝑸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𝟎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,…,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i="1" dirty="0" err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𝑸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为等式演算。</a:t>
                </a:r>
                <a:endParaRPr lang="en-US" altLang="zh-CN" b="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altLang="zh-CN" b="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altLang="zh-CN" b="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b="0" i="0" dirty="0">
                    <a:latin typeface="Times New Roman" panose="02020603050405020304" pitchFamily="18" charset="0"/>
                  </a:rPr>
                  <a:t>2.2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节语义判断等价式，本节证明方法确定等价式</a:t>
                </a:r>
              </a:p>
              <a:p>
                <a:endParaRPr lang="zh-CN" altLang="en-US" b="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168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7" t="-13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4296642"/>
      </p:ext>
    </p:extLst>
  </p:cSld>
  <p:clrMapOvr>
    <a:masterClrMapping/>
  </p:clrMapOvr>
  <p:transition>
    <p:wipe dir="r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755650" eaLnBrk="1" hangingPunct="1"/>
            <a:r>
              <a:rPr lang="zh-CN" altLang="en-US" i="0"/>
              <a:t>等式演算（如何等？）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70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76224" y="917575"/>
                <a:ext cx="8470611" cy="5232400"/>
              </a:xfrm>
            </p:spPr>
            <p:txBody>
              <a:bodyPr/>
              <a:lstStyle/>
              <a:p>
                <a:pPr marL="311150" indent="-311150" defTabSz="755650" eaLnBrk="1" hangingPunct="1"/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例</a:t>
                </a:r>
                <a:r>
                  <a:rPr lang="en-US" altLang="zh-CN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2.5.1</a:t>
                </a:r>
                <a:r>
                  <a:rPr lang="en-US" altLang="zh-CN" i="0" dirty="0">
                    <a:solidFill>
                      <a:srgbClr val="0070C0"/>
                    </a:solidFill>
                  </a:rPr>
                  <a:t> 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证明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→(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/>
                <a:r>
                  <a:rPr lang="zh-CN" altLang="en-US" b="0" i="0" dirty="0">
                    <a:latin typeface="Times New Roman" panose="02020603050405020304" pitchFamily="18" charset="0"/>
                  </a:rPr>
                  <a:t>证明：                          </a:t>
                </a:r>
                <a:r>
                  <a:rPr lang="zh-CN" altLang="en-US" b="0" i="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证据</a:t>
                </a:r>
              </a:p>
              <a:p>
                <a:pPr marL="311150" indent="-311150" defTabSz="755650" eaLnBrk="1" hangingPunct="1"/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→(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b="0" i="0" dirty="0">
                    <a:latin typeface="Times New Roman" panose="02020603050405020304" pitchFamily="18" charset="0"/>
                  </a:rPr>
                  <a:t>                     </a:t>
                </a:r>
                <a:endParaRPr lang="en-US" altLang="zh-CN" b="0" i="0" dirty="0">
                  <a:solidFill>
                    <a:srgbClr val="C00000"/>
                  </a:solidFill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/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∨(¬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b="0" i="0" dirty="0">
                    <a:latin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/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∨¬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altLang="zh-CN" b="0" i="0" dirty="0">
                    <a:latin typeface="Times New Roman" panose="02020603050405020304" pitchFamily="18" charset="0"/>
                  </a:rPr>
                  <a:t>        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结合律</a:t>
                </a:r>
              </a:p>
              <a:p>
                <a:pPr marL="311150" indent="-311150" defTabSz="755650" eaLnBrk="1" hangingPunct="1"/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altLang="zh-CN" b="0" i="0" dirty="0">
                    <a:latin typeface="Times New Roman" panose="02020603050405020304" pitchFamily="18" charset="0"/>
                  </a:rPr>
                  <a:t>           </a:t>
                </a:r>
                <a:r>
                  <a:rPr lang="zh-CN" altLang="en-US" b="0" dirty="0">
                    <a:latin typeface="Times New Roman" panose="02020603050405020304" pitchFamily="18" charset="0"/>
                  </a:rPr>
                  <a:t>德</a:t>
                </a:r>
                <a:r>
                  <a:rPr lang="en-US" altLang="zh-CN" b="0" dirty="0">
                    <a:latin typeface="Times New Roman" panose="02020603050405020304" pitchFamily="18" charset="0"/>
                  </a:rPr>
                  <a:t>·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摩根律</a:t>
                </a:r>
              </a:p>
              <a:p>
                <a:pPr marL="311150" indent="-311150" defTabSz="755650" eaLnBrk="1" hangingPunct="1"/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altLang="zh-CN" b="0" i="0" dirty="0">
                    <a:latin typeface="Times New Roman" panose="02020603050405020304" pitchFamily="18" charset="0"/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/>
                <a:endParaRPr lang="en-US" altLang="zh-CN" b="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270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76224" y="917575"/>
                <a:ext cx="8470611" cy="5232400"/>
              </a:xfrm>
              <a:blipFill>
                <a:blip r:embed="rId2"/>
                <a:stretch>
                  <a:fillRect l="-1223" t="-24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0606294"/>
      </p:ext>
    </p:extLst>
  </p:cSld>
  <p:clrMapOvr>
    <a:masterClrMapping/>
  </p:clrMapOvr>
  <p:transition>
    <p:wipe dir="r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>
          <a:xfrm>
            <a:off x="1116013" y="115889"/>
            <a:ext cx="7772400" cy="604548"/>
          </a:xfrm>
        </p:spPr>
        <p:txBody>
          <a:bodyPr/>
          <a:lstStyle/>
          <a:p>
            <a:pPr eaLnBrk="1" hangingPunct="1"/>
            <a:r>
              <a:rPr lang="zh-CN" altLang="en-US" i="0" dirty="0"/>
              <a:t>等值演算示例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8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978107"/>
                <a:ext cx="8807450" cy="5750678"/>
              </a:xfrm>
            </p:spPr>
            <p:txBody>
              <a:bodyPr/>
              <a:lstStyle/>
              <a:p>
                <a:pPr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zh-CN" altLang="en-US" sz="280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例</a:t>
                </a:r>
                <a:r>
                  <a:rPr lang="en-US" altLang="zh-CN" sz="280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2.5.2</a:t>
                </a:r>
                <a:r>
                  <a:rPr lang="en-US" altLang="zh-CN" sz="2800" i="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)⇔(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)→ 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 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en-US" altLang="zh-CN" sz="280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                               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</m:oMath>
                </a14:m>
                <a:r>
                  <a:rPr lang="en-US" altLang="zh-CN" sz="280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                                  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⇔¬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⇔¬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28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  <m:r>
                      <a:rPr lang="zh-CN" altLang="en-US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</m:oMath>
                </a14:m>
                <a:r>
                  <a:rPr lang="en-US" altLang="zh-CN" sz="280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                                  </a:t>
                </a:r>
                <a:r>
                  <a:rPr lang="zh-CN" altLang="en-US" sz="2800" i="0" dirty="0">
                    <a:latin typeface="Times New Roman" panose="02020603050405020304" pitchFamily="18" charset="0"/>
                  </a:rPr>
                  <a:t>排中律</a:t>
                </a:r>
                <a:endParaRPr lang="en-US" altLang="zh-CN" sz="280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</m:oMath>
                </a14:m>
                <a:r>
                  <a:rPr lang="en-US" altLang="zh-CN" sz="280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                            </a:t>
                </a:r>
                <a:r>
                  <a:rPr lang="zh-CN" altLang="en-US" sz="280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分配律</a:t>
                </a:r>
              </a:p>
              <a:p>
                <a:pPr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</m:oMath>
                </a14:m>
                <a:r>
                  <a:rPr lang="en-US" altLang="zh-CN" sz="280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                                               </a:t>
                </a:r>
                <a:r>
                  <a:rPr lang="zh-CN" altLang="en-US" sz="2800" i="0" dirty="0">
                    <a:latin typeface="Times New Roman" panose="02020603050405020304" pitchFamily="18" charset="0"/>
                  </a:rPr>
                  <a:t>吸收律</a:t>
                </a:r>
                <a:endParaRPr lang="en-US" altLang="zh-CN" sz="280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⇔¬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</m:oMath>
                </a14:m>
                <a:r>
                  <a:rPr lang="en-US" altLang="zh-CN" sz="280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                                               </a:t>
                </a:r>
                <a:r>
                  <a:rPr lang="zh-CN" altLang="en-US" sz="280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交换律</a:t>
                </a:r>
              </a:p>
              <a:p>
                <a:pPr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¬(¬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)∨¬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</m:oMath>
                </a14:m>
                <a:r>
                  <a:rPr lang="en-US" altLang="zh-CN" sz="280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                                        </a:t>
                </a:r>
                <a:r>
                  <a:rPr lang="zh-CN" altLang="en-US" sz="2800" i="0" dirty="0">
                    <a:latin typeface="Times New Roman" panose="02020603050405020304" pitchFamily="18" charset="0"/>
                  </a:rPr>
                  <a:t>摩根律</a:t>
                </a:r>
                <a:endParaRPr lang="en-US" altLang="zh-CN" sz="280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⇔¬(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)∨(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en-US" altLang="zh-CN" sz="280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                     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⇔(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)→(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en-US" altLang="zh-CN" sz="280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                       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18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978107"/>
                <a:ext cx="8807450" cy="5750678"/>
              </a:xfrm>
              <a:blipFill>
                <a:blip r:embed="rId2"/>
                <a:stretch>
                  <a:fillRect l="-1176" t="-1377" r="-5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3263250"/>
      </p:ext>
    </p:extLst>
  </p:cSld>
  <p:clrMapOvr>
    <a:masterClrMapping/>
  </p:clrMapOvr>
  <p:transition>
    <p:wipe dir="r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>
          <a:xfrm>
            <a:off x="1263650" y="188914"/>
            <a:ext cx="7772400" cy="586942"/>
          </a:xfrm>
        </p:spPr>
        <p:txBody>
          <a:bodyPr/>
          <a:lstStyle/>
          <a:p>
            <a:pPr eaLnBrk="1" hangingPunct="1"/>
            <a:r>
              <a:rPr lang="zh-CN" altLang="en-US" i="0" dirty="0"/>
              <a:t>等值演算示例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83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52425" y="1166813"/>
                <a:ext cx="8683625" cy="5411787"/>
              </a:xfrm>
            </p:spPr>
            <p:txBody>
              <a:bodyPr/>
              <a:lstStyle/>
              <a:p>
                <a:pPr eaLnBrk="1" hangingPunct="1">
                  <a:lnSpc>
                    <a:spcPct val="100000"/>
                  </a:lnSpc>
                </a:pPr>
                <a:r>
                  <a:rPr lang="zh-CN" altLang="en-US" sz="280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例</a:t>
                </a:r>
                <a:r>
                  <a:rPr lang="en-US" altLang="zh-CN" sz="280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2.5.3</a:t>
                </a:r>
                <a:r>
                  <a:rPr lang="en-US" altLang="zh-CN" sz="2800" i="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/>
                <a:endParaRPr lang="en-US" altLang="zh-CN" sz="280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)∧(¬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                         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US" altLang="zh-CN" i="0" dirty="0"/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)∨¬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</m:oMath>
                </a14:m>
                <a:r>
                  <a:rPr lang="en-US" altLang="zh-CN" sz="280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           </a:t>
                </a:r>
                <a:r>
                  <a:rPr lang="zh-CN" altLang="en-US" i="0" dirty="0"/>
                  <a:t>分配律</a:t>
                </a:r>
                <a:endParaRPr lang="zh-CN" altLang="en-US" sz="2400" i="0" dirty="0"/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)∨¬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</m:oMath>
                </a14:m>
                <a:r>
                  <a:rPr lang="en-US" altLang="zh-CN" sz="280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                  </a:t>
                </a:r>
                <a:r>
                  <a:rPr lang="zh-CN" altLang="en-US" i="0" dirty="0"/>
                  <a:t>同一律</a:t>
                </a:r>
                <a:endParaRPr lang="en-US" altLang="zh-CN" sz="2400" i="0" dirty="0">
                  <a:sym typeface="Symbol" panose="05050102010706020507" pitchFamily="18" charset="2"/>
                </a:endParaRPr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</m:oMath>
                </a14:m>
                <a:r>
                  <a:rPr lang="en-US" altLang="zh-CN" sz="280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                                                 </a:t>
                </a:r>
                <a:r>
                  <a:rPr lang="zh-CN" altLang="en-US" i="0" dirty="0"/>
                  <a:t>吸收律</a:t>
                </a:r>
                <a:endParaRPr lang="en-US" altLang="zh-CN" sz="280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</m:oMath>
                </a14:m>
                <a:r>
                  <a:rPr lang="en-US" altLang="zh-CN" sz="280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                                                </a:t>
                </a:r>
                <a:r>
                  <a:rPr lang="zh-CN" altLang="en-US" sz="280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德</a:t>
                </a:r>
                <a:r>
                  <a:rPr lang="zh-CN" altLang="en-US" i="0" dirty="0"/>
                  <a:t>摩根律</a:t>
                </a:r>
                <a:endParaRPr lang="en-US" altLang="zh-CN" sz="280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 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</m:oMath>
                </a14:m>
                <a:r>
                  <a:rPr lang="en-US" altLang="zh-CN" sz="280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                                 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⇔¬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US" altLang="zh-CN" sz="2400" i="0" dirty="0"/>
              </a:p>
            </p:txBody>
          </p:sp>
        </mc:Choice>
        <mc:Fallback xmlns="">
          <p:sp>
            <p:nvSpPr>
              <p:cNvPr id="1208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52425" y="1166813"/>
                <a:ext cx="8683625" cy="5411787"/>
              </a:xfrm>
              <a:blipFill>
                <a:blip r:embed="rId2"/>
                <a:stretch>
                  <a:fillRect l="-1264" t="-1464" r="-1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3591910"/>
      </p:ext>
    </p:extLst>
  </p:cSld>
  <p:clrMapOvr>
    <a:masterClrMapping/>
  </p:clrMapOvr>
  <p:transition>
    <p:wipe dir="r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/>
              <a:t>等式演算一般方法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139" name="内容占位符 2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0" i="0" dirty="0">
                    <a:latin typeface="Times New Roman" panose="02020603050405020304" pitchFamily="18" charset="0"/>
                  </a:rPr>
                  <a:t>命题公式：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的范式是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的范式是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</a:t>
                </a:r>
                <a:endParaRPr lang="en-US" altLang="zh-CN" b="0" i="0" dirty="0">
                  <a:latin typeface="Times New Roman" panose="02020603050405020304" pitchFamily="18" charset="0"/>
                </a:endParaRPr>
              </a:p>
              <a:p>
                <a:r>
                  <a:rPr lang="zh-CN" altLang="en-US" b="0" i="0" dirty="0">
                    <a:latin typeface="Times New Roman" panose="02020603050405020304" pitchFamily="18" charset="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lang="pt-BR" altLang="zh-CN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pt-BR" altLang="zh-CN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′⇔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。</a:t>
                </a:r>
                <a:endParaRPr lang="en-US" altLang="zh-CN" b="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pt-BR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</m:oMath>
                </a14:m>
                <a:endParaRPr lang="zh-CN" altLang="en-US" i="0" dirty="0">
                  <a:latin typeface="Times New Roman" panose="02020603050405020304" pitchFamily="18" charset="0"/>
                </a:endParaRPr>
              </a:p>
              <a:p>
                <a:endParaRPr lang="en-US" altLang="zh-CN" b="0" i="0" dirty="0">
                  <a:latin typeface="Times New Roman" panose="02020603050405020304" pitchFamily="18" charset="0"/>
                </a:endParaRPr>
              </a:p>
              <a:p>
                <a:r>
                  <a:rPr lang="zh-CN" altLang="en-US" b="0" i="0" dirty="0">
                    <a:latin typeface="Times New Roman" panose="02020603050405020304" pitchFamily="18" charset="0"/>
                  </a:rPr>
                  <a:t>即判断两公式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是否等值，分别求出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的主析（合）取范式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pt-BR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′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pt-BR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′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相同（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′⇔</m:t>
                    </m:r>
                    <m:r>
                      <a:rPr lang="pt-BR" altLang="zh-CN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′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），则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，并可以按照求范式步骤写出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的等式演算过程。</a:t>
                </a:r>
                <a:endParaRPr lang="en-US" altLang="zh-CN" b="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1139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7" t="-2132" r="-1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7023800"/>
      </p:ext>
    </p:extLst>
  </p:cSld>
  <p:clrMapOvr>
    <a:masterClrMapping/>
  </p:clrMapOvr>
  <p:transition>
    <p:wipe dir="r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/>
              <a:t>相等演算与范式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63" name="内容占位符 2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0" y="829505"/>
                <a:ext cx="3292475" cy="3228285"/>
              </a:xfrm>
            </p:spPr>
            <p:txBody>
              <a:bodyPr/>
              <a:lstStyle/>
              <a:p>
                <a:pPr marL="228600" indent="-228600"/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228600" indent="-228600"/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公式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范式</a:t>
                </a:r>
                <a:endParaRPr lang="en-US" altLang="zh-CN" b="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marL="228600" indent="-228600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𝑨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:=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𝑸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𝟏</m:t>
                        </m:r>
                      </m:sub>
                    </m:sSub>
                  </m:oMath>
                </a14:m>
                <a:endParaRPr lang="en-US" altLang="zh-CN" i="0" baseline="-25000" dirty="0">
                  <a:latin typeface="Times New Roman" panose="02020603050405020304" pitchFamily="18" charset="0"/>
                </a:endParaRPr>
              </a:p>
              <a:p>
                <a:pPr marL="228600" indent="-228600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𝑨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𝟏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: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𝟐</m:t>
                        </m:r>
                      </m:sub>
                    </m:sSub>
                  </m:oMath>
                </a14:m>
                <a:endParaRPr lang="en-US" altLang="zh-CN" i="0" baseline="-25000" dirty="0">
                  <a:latin typeface="Times New Roman" panose="02020603050405020304" pitchFamily="18" charset="0"/>
                </a:endParaRPr>
              </a:p>
              <a:p>
                <a:pPr marL="228600" indent="-228600"/>
                <a:r>
                  <a:rPr lang="en-US" altLang="zh-CN" b="0" i="0" baseline="-25000" dirty="0">
                    <a:latin typeface="Times New Roman" panose="02020603050405020304" pitchFamily="18" charset="0"/>
                  </a:rPr>
                  <a:t>……</a:t>
                </a:r>
              </a:p>
              <a:p>
                <a:pPr marL="228600" indent="-228600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𝑨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𝒏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: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𝒏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−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𝑸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𝒏</m:t>
                        </m:r>
                      </m:sub>
                    </m:sSub>
                  </m:oMath>
                </a14:m>
                <a:endParaRPr lang="en-US" altLang="zh-CN" i="0" baseline="-2500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216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829505"/>
                <a:ext cx="3292475" cy="3228285"/>
              </a:xfrm>
              <a:blipFill>
                <a:blip r:embed="rId2"/>
                <a:stretch>
                  <a:fillRect l="-3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/>
              <p:cNvSpPr txBox="1">
                <a:spLocks/>
              </p:cNvSpPr>
              <p:nvPr/>
            </p:nvSpPr>
            <p:spPr bwMode="auto">
              <a:xfrm>
                <a:off x="2556148" y="829505"/>
                <a:ext cx="3452049" cy="26955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228600" indent="-228600">
                  <a:lnSpc>
                    <a:spcPct val="90000"/>
                  </a:lnSpc>
                  <a:spcBef>
                    <a:spcPct val="25000"/>
                  </a:spcBef>
                  <a:spcAft>
                    <a:spcPct val="2000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:r>
                  <a:rPr lang="zh-CN" altLang="en-US" sz="2800" dirty="0">
                    <a:ea typeface="黑体" panose="02010609060101010101" pitchFamily="49" charset="-122"/>
                    <a:sym typeface="Symbol" pitchFamily="18" charset="2"/>
                  </a:rPr>
                  <a:t>公式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𝑹</m:t>
                    </m:r>
                  </m:oMath>
                </a14:m>
                <a:r>
                  <a:rPr lang="zh-CN" altLang="en-US" sz="2800" dirty="0">
                    <a:ea typeface="黑体" panose="02010609060101010101" pitchFamily="49" charset="-122"/>
                    <a:sym typeface="Symbol" pitchFamily="18" charset="2"/>
                  </a:rPr>
                  <a:t>范式</a:t>
                </a:r>
                <a:endParaRPr lang="en-US" altLang="zh-CN" sz="2800" kern="0" baseline="-25000" dirty="0">
                  <a:ea typeface="黑体" panose="02010609060101010101" pitchFamily="49" charset="-122"/>
                </a:endParaRPr>
              </a:p>
              <a:p>
                <a:pPr marL="228600" indent="-228600">
                  <a:lnSpc>
                    <a:spcPct val="90000"/>
                  </a:lnSpc>
                  <a:spcBef>
                    <a:spcPct val="25000"/>
                  </a:spcBef>
                  <a:spcAft>
                    <a:spcPct val="2000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18" charset="2"/>
                          </a:rPr>
                          <m:t>𝑨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18" charset="2"/>
                          </a:rPr>
                          <m:t>𝟏</m:t>
                        </m:r>
                      </m:sub>
                    </m:sSub>
                    <m:r>
                      <a:rPr lang="en-US" altLang="zh-CN" sz="28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:=</m:t>
                    </m:r>
                    <m:r>
                      <a:rPr lang="en-US" altLang="zh-CN" sz="28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𝑹</m:t>
                    </m:r>
                    <m:r>
                      <a:rPr lang="en-US" altLang="zh-CN" sz="28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⇔</m:t>
                    </m:r>
                    <m:sSub>
                      <m:sSubPr>
                        <m:ctrlP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kern="0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18" charset="2"/>
                          </a:rPr>
                          <m:t>𝑹</m:t>
                        </m:r>
                      </m:e>
                      <m:sub>
                        <m: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18" charset="2"/>
                          </a:rPr>
                          <m:t>𝟏</m:t>
                        </m:r>
                      </m:sub>
                    </m:sSub>
                  </m:oMath>
                </a14:m>
                <a:endParaRPr lang="en-US" altLang="zh-CN" sz="2800" b="1" kern="0" baseline="-25000" dirty="0">
                  <a:ea typeface="黑体" panose="02010609060101010101" pitchFamily="49" charset="-122"/>
                </a:endParaRPr>
              </a:p>
              <a:p>
                <a:pPr marL="228600" indent="-228600">
                  <a:lnSpc>
                    <a:spcPct val="90000"/>
                  </a:lnSpc>
                  <a:spcBef>
                    <a:spcPct val="25000"/>
                  </a:spcBef>
                  <a:spcAft>
                    <a:spcPct val="2000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18" charset="2"/>
                          </a:rPr>
                          <m:t>𝑨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18" charset="2"/>
                          </a:rPr>
                          <m:t>𝟐</m:t>
                        </m:r>
                      </m:sub>
                    </m:sSub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: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=</m:t>
                    </m:r>
                    <m:sSub>
                      <m:sSubPr>
                        <m:ctrlP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kern="0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18" charset="2"/>
                          </a:rPr>
                          <m:t>𝑹</m:t>
                        </m:r>
                      </m:e>
                      <m:sub>
                        <m: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18" charset="2"/>
                          </a:rPr>
                          <m:t>𝟏</m:t>
                        </m:r>
                      </m:sub>
                    </m:sSub>
                    <m:r>
                      <a:rPr lang="en-US" altLang="zh-CN" sz="28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⇔</m:t>
                    </m:r>
                    <m:sSub>
                      <m:sSubPr>
                        <m:ctrlP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kern="0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18" charset="2"/>
                          </a:rPr>
                          <m:t>𝑹</m:t>
                        </m:r>
                      </m:e>
                      <m:sub>
                        <m: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18" charset="2"/>
                          </a:rPr>
                          <m:t>𝟐</m:t>
                        </m:r>
                      </m:sub>
                    </m:sSub>
                  </m:oMath>
                </a14:m>
                <a:endParaRPr lang="en-US" altLang="zh-CN" sz="2800" b="1" kern="0" baseline="-25000" dirty="0">
                  <a:ea typeface="黑体" panose="02010609060101010101" pitchFamily="49" charset="-122"/>
                </a:endParaRPr>
              </a:p>
              <a:p>
                <a:pPr marL="228600" indent="-228600">
                  <a:lnSpc>
                    <a:spcPct val="90000"/>
                  </a:lnSpc>
                  <a:spcBef>
                    <a:spcPct val="25000"/>
                  </a:spcBef>
                  <a:spcAft>
                    <a:spcPct val="2000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:r>
                  <a:rPr lang="en-US" altLang="zh-CN" sz="2800" kern="0" baseline="-25000" dirty="0">
                    <a:ea typeface="黑体" panose="02010609060101010101" pitchFamily="49" charset="-122"/>
                  </a:rPr>
                  <a:t>……</a:t>
                </a:r>
              </a:p>
              <a:p>
                <a:pPr marL="228600" indent="-228600">
                  <a:lnSpc>
                    <a:spcPct val="90000"/>
                  </a:lnSpc>
                  <a:spcBef>
                    <a:spcPct val="25000"/>
                  </a:spcBef>
                  <a:spcAft>
                    <a:spcPct val="2000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18" charset="2"/>
                          </a:rPr>
                          <m:t>𝑨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18" charset="2"/>
                          </a:rPr>
                          <m:t>𝒎</m:t>
                        </m:r>
                      </m:sub>
                    </m:sSub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: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=</m:t>
                    </m:r>
                    <m:sSub>
                      <m:sSubPr>
                        <m:ctrlP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kern="0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18" charset="2"/>
                          </a:rPr>
                          <m:t>𝑹</m:t>
                        </m:r>
                      </m:e>
                      <m:sub>
                        <m: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18" charset="2"/>
                          </a:rPr>
                          <m:t>𝒎</m:t>
                        </m:r>
                        <m: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18" charset="2"/>
                          </a:rPr>
                          <m:t>−</m:t>
                        </m:r>
                        <m: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18" charset="2"/>
                          </a:rPr>
                          <m:t>𝟏</m:t>
                        </m:r>
                      </m:sub>
                    </m:sSub>
                    <m:r>
                      <a:rPr lang="en-US" altLang="zh-CN" sz="2800" b="1" i="1" kern="0" dirty="0">
                        <a:latin typeface="Cambria Math" panose="02040503050406030204" pitchFamily="18" charset="0"/>
                        <a:ea typeface="黑体" panose="02010609060101010101" pitchFamily="49" charset="-122"/>
                        <a:sym typeface="Symbol" pitchFamily="18" charset="2"/>
                      </a:rPr>
                      <m:t>⇔</m:t>
                    </m:r>
                    <m:sSub>
                      <m:sSubPr>
                        <m:ctrlP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kern="0" dirty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18" charset="2"/>
                          </a:rPr>
                          <m:t>𝑹</m:t>
                        </m:r>
                      </m:e>
                      <m:sub>
                        <m: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  <a:sym typeface="Symbol" pitchFamily="18" charset="2"/>
                          </a:rPr>
                          <m:t>𝒎</m:t>
                        </m:r>
                      </m:sub>
                    </m:sSub>
                  </m:oMath>
                </a14:m>
                <a:endParaRPr lang="zh-CN" altLang="en-US" sz="2800" b="1" kern="0" dirty="0">
                  <a:ea typeface="黑体" panose="02010609060101010101" pitchFamily="49" charset="-122"/>
                </a:endParaRPr>
              </a:p>
              <a:p>
                <a:pPr marL="342900" indent="-342900">
                  <a:lnSpc>
                    <a:spcPct val="90000"/>
                  </a:lnSpc>
                  <a:spcBef>
                    <a:spcPct val="25000"/>
                  </a:spcBef>
                  <a:spcAft>
                    <a:spcPct val="2000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:endParaRPr lang="zh-CN" altLang="en-US" sz="2800" kern="0" dirty="0"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56148" y="829505"/>
                <a:ext cx="3452049" cy="2695575"/>
              </a:xfrm>
              <a:prstGeom prst="rect">
                <a:avLst/>
              </a:prstGeom>
              <a:blipFill>
                <a:blip r:embed="rId3"/>
                <a:stretch>
                  <a:fillRect l="-2998" t="-429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 txBox="1">
                <a:spLocks/>
              </p:cNvSpPr>
              <p:nvPr/>
            </p:nvSpPr>
            <p:spPr bwMode="auto">
              <a:xfrm>
                <a:off x="5639277" y="829505"/>
                <a:ext cx="3638895" cy="59440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228600" indent="-228600">
                  <a:lnSpc>
                    <a:spcPct val="90000"/>
                  </a:lnSpc>
                  <a:spcBef>
                    <a:spcPct val="25000"/>
                  </a:spcBef>
                  <a:spcAft>
                    <a:spcPct val="2000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14:m>
                  <m:oMath xmlns:m="http://schemas.openxmlformats.org/officeDocument/2006/math">
                    <m:r>
                      <a:rPr lang="en-US" altLang="zh-CN" sz="2800" b="1" i="1" kern="0" dirty="0" smtClean="0">
                        <a:latin typeface="Cambria Math" panose="02040503050406030204" pitchFamily="18" charset="0"/>
                        <a:ea typeface="+mn-ea"/>
                      </a:rPr>
                      <m:t>𝑸</m:t>
                    </m:r>
                    <m:r>
                      <a:rPr lang="en-US" altLang="zh-CN" sz="2800" b="1" i="1" kern="0" dirty="0">
                        <a:latin typeface="Cambria Math" panose="02040503050406030204" pitchFamily="18" charset="0"/>
                        <a:ea typeface="+mn-ea"/>
                        <a:sym typeface="Symbol" pitchFamily="18" charset="2"/>
                      </a:rPr>
                      <m:t>⇔</m:t>
                    </m:r>
                    <m:r>
                      <a:rPr lang="en-US" altLang="zh-CN" sz="2800" b="1" i="1" kern="0" dirty="0">
                        <a:latin typeface="Cambria Math" panose="02040503050406030204" pitchFamily="18" charset="0"/>
                        <a:ea typeface="+mn-ea"/>
                        <a:sym typeface="Symbol" pitchFamily="18" charset="2"/>
                      </a:rPr>
                      <m:t>𝑹</m:t>
                    </m:r>
                  </m:oMath>
                </a14:m>
                <a:endParaRPr lang="en-US" altLang="zh-CN" sz="2800" b="1" kern="0" dirty="0">
                  <a:ea typeface="+mn-ea"/>
                  <a:sym typeface="Symbol" pitchFamily="18" charset="2"/>
                </a:endParaRPr>
              </a:p>
              <a:p>
                <a:pPr marL="228600" indent="-228600">
                  <a:lnSpc>
                    <a:spcPct val="90000"/>
                  </a:lnSpc>
                  <a:spcBef>
                    <a:spcPct val="25000"/>
                  </a:spcBef>
                  <a:spcAft>
                    <a:spcPct val="2000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𝑨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𝟏</m:t>
                        </m:r>
                      </m:sub>
                    </m:sSub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itchFamily="18" charset="2"/>
                      </a:rPr>
                      <m:t>:=</m:t>
                    </m:r>
                    <m:r>
                      <a:rPr lang="en-US" altLang="zh-CN" sz="2800" b="1" i="1" kern="0" dirty="0">
                        <a:latin typeface="Cambria Math" panose="02040503050406030204" pitchFamily="18" charset="0"/>
                        <a:ea typeface="+mn-ea"/>
                        <a:sym typeface="Symbol" pitchFamily="18" charset="2"/>
                      </a:rPr>
                      <m:t>𝑸</m:t>
                    </m:r>
                    <m:r>
                      <a:rPr lang="en-US" altLang="zh-CN" sz="2800" b="1" i="1" kern="0" dirty="0">
                        <a:latin typeface="Cambria Math" panose="02040503050406030204" pitchFamily="18" charset="0"/>
                        <a:ea typeface="+mn-ea"/>
                        <a:sym typeface="Symbol" pitchFamily="18" charset="2"/>
                      </a:rPr>
                      <m:t>⇔</m:t>
                    </m:r>
                    <m:sSub>
                      <m:sSubPr>
                        <m:ctrlP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kern="0" dirty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𝑸</m:t>
                        </m:r>
                      </m:e>
                      <m:sub>
                        <m: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𝟏</m:t>
                        </m:r>
                      </m:sub>
                    </m:sSub>
                  </m:oMath>
                </a14:m>
                <a:endParaRPr lang="en-US" altLang="zh-CN" sz="2800" b="1" kern="0" baseline="-25000" dirty="0">
                  <a:ea typeface="+mn-ea"/>
                </a:endParaRPr>
              </a:p>
              <a:p>
                <a:pPr marL="228600" indent="-228600">
                  <a:lnSpc>
                    <a:spcPct val="90000"/>
                  </a:lnSpc>
                  <a:spcBef>
                    <a:spcPct val="25000"/>
                  </a:spcBef>
                  <a:spcAft>
                    <a:spcPct val="2000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𝑨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𝟐</m:t>
                        </m:r>
                      </m:sub>
                    </m:sSub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itchFamily="18" charset="2"/>
                      </a:rPr>
                      <m:t>:=</m:t>
                    </m:r>
                    <m:sSub>
                      <m:sSubPr>
                        <m:ctrlP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kern="0" dirty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𝑸</m:t>
                        </m:r>
                      </m:e>
                      <m:sub>
                        <m: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𝟏</m:t>
                        </m:r>
                      </m:sub>
                    </m:sSub>
                    <m:r>
                      <a:rPr lang="en-US" altLang="zh-CN" sz="2800" b="1" i="1" kern="0" dirty="0">
                        <a:latin typeface="Cambria Math" panose="02040503050406030204" pitchFamily="18" charset="0"/>
                        <a:ea typeface="+mn-ea"/>
                        <a:sym typeface="Symbol" pitchFamily="18" charset="2"/>
                      </a:rPr>
                      <m:t>⇔</m:t>
                    </m:r>
                    <m:sSub>
                      <m:sSubPr>
                        <m:ctrlP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kern="0" dirty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𝑸</m:t>
                        </m:r>
                      </m:e>
                      <m:sub>
                        <m: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𝟐</m:t>
                        </m:r>
                      </m:sub>
                    </m:sSub>
                  </m:oMath>
                </a14:m>
                <a:endParaRPr lang="en-US" altLang="zh-CN" sz="2800" b="1" kern="0" baseline="-25000" dirty="0">
                  <a:ea typeface="+mn-ea"/>
                </a:endParaRPr>
              </a:p>
              <a:p>
                <a:pPr marL="228600" indent="-228600">
                  <a:lnSpc>
                    <a:spcPct val="90000"/>
                  </a:lnSpc>
                  <a:spcBef>
                    <a:spcPct val="25000"/>
                  </a:spcBef>
                  <a:spcAft>
                    <a:spcPct val="2000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:r>
                  <a:rPr lang="en-US" altLang="zh-CN" sz="2800" kern="0" baseline="-25000" dirty="0">
                    <a:ea typeface="黑体" panose="02010609060101010101" pitchFamily="49" charset="-122"/>
                  </a:rPr>
                  <a:t>……</a:t>
                </a:r>
              </a:p>
              <a:p>
                <a:pPr marL="228600" indent="-228600">
                  <a:lnSpc>
                    <a:spcPct val="90000"/>
                  </a:lnSpc>
                  <a:spcBef>
                    <a:spcPct val="25000"/>
                  </a:spcBef>
                  <a:spcAft>
                    <a:spcPct val="2000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𝑨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𝒏</m:t>
                        </m:r>
                      </m:sub>
                    </m:sSub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itchFamily="18" charset="2"/>
                      </a:rPr>
                      <m:t>:=</m:t>
                    </m:r>
                    <m:sSub>
                      <m:sSubPr>
                        <m:ctrlP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kern="0" dirty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𝑸</m:t>
                        </m:r>
                      </m:e>
                      <m:sub>
                        <m: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𝒏</m:t>
                        </m:r>
                        <m: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−</m:t>
                        </m:r>
                        <m: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𝟏</m:t>
                        </m:r>
                      </m:sub>
                    </m:sSub>
                    <m:r>
                      <a:rPr lang="en-US" altLang="zh-CN" sz="2800" b="1" i="1" kern="0" dirty="0">
                        <a:latin typeface="Cambria Math" panose="02040503050406030204" pitchFamily="18" charset="0"/>
                        <a:ea typeface="+mn-ea"/>
                        <a:sym typeface="Symbol" pitchFamily="18" charset="2"/>
                      </a:rPr>
                      <m:t>⇔</m:t>
                    </m:r>
                    <m:sSub>
                      <m:sSubPr>
                        <m:ctrlP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kern="0" dirty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𝑸</m:t>
                        </m:r>
                      </m:e>
                      <m:sub>
                        <m: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𝒏</m:t>
                        </m:r>
                      </m:sub>
                    </m:sSub>
                  </m:oMath>
                </a14:m>
                <a:endParaRPr lang="en-US" altLang="zh-CN" sz="2800" b="1" kern="0" baseline="-25000" dirty="0">
                  <a:ea typeface="+mn-ea"/>
                </a:endParaRPr>
              </a:p>
              <a:p>
                <a:pPr marL="228600" indent="-228600">
                  <a:lnSpc>
                    <a:spcPct val="90000"/>
                  </a:lnSpc>
                  <a:spcBef>
                    <a:spcPct val="25000"/>
                  </a:spcBef>
                  <a:spcAft>
                    <a:spcPct val="2000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𝑨</m:t>
                        </m:r>
                      </m:e>
                      <m:sub>
                        <m:r>
                          <a:rPr lang="en-US" altLang="zh-CN" sz="2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𝒏</m:t>
                        </m:r>
                        <m:r>
                          <a:rPr lang="en-US" altLang="zh-CN" sz="2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+</m:t>
                        </m:r>
                        <m:r>
                          <a:rPr lang="en-US" altLang="zh-CN" sz="28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𝟏</m:t>
                        </m:r>
                      </m:sub>
                    </m:sSub>
                    <m:r>
                      <a:rPr lang="en-US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:=</m:t>
                    </m:r>
                    <m:sSub>
                      <m:sSubPr>
                        <m:ctrlPr>
                          <a:rPr lang="en-US" altLang="zh-CN" sz="2800" b="1" i="1" kern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kern="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𝑸</m:t>
                        </m:r>
                      </m:e>
                      <m:sub>
                        <m:r>
                          <a:rPr lang="en-US" altLang="zh-CN" sz="2800" b="1" i="1" kern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𝒏</m:t>
                        </m:r>
                      </m:sub>
                    </m:sSub>
                    <m:r>
                      <a:rPr lang="en-US" altLang="zh-CN" sz="2800" b="1" i="1" kern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⇔</m:t>
                    </m:r>
                    <m:sSub>
                      <m:sSubPr>
                        <m:ctrlPr>
                          <a:rPr lang="en-US" altLang="zh-CN" sz="2800" b="1" i="1" kern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kern="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𝑹</m:t>
                        </m:r>
                      </m:e>
                      <m:sub>
                        <m:r>
                          <a:rPr lang="en-US" altLang="zh-CN" sz="2800" b="1" i="1" kern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𝒎</m:t>
                        </m:r>
                      </m:sub>
                    </m:sSub>
                  </m:oMath>
                </a14:m>
                <a:endParaRPr lang="en-US" altLang="zh-CN" sz="2800" b="1" kern="0" baseline="-25000" dirty="0">
                  <a:solidFill>
                    <a:srgbClr val="C00000"/>
                  </a:solidFill>
                  <a:ea typeface="+mn-ea"/>
                </a:endParaRPr>
              </a:p>
              <a:p>
                <a:pPr marL="228600" indent="-228600">
                  <a:lnSpc>
                    <a:spcPct val="90000"/>
                  </a:lnSpc>
                  <a:spcBef>
                    <a:spcPct val="25000"/>
                  </a:spcBef>
                  <a:spcAft>
                    <a:spcPct val="2000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𝑨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𝒏</m:t>
                        </m:r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+</m:t>
                        </m:r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𝟐</m:t>
                        </m:r>
                      </m:sub>
                    </m:sSub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itchFamily="18" charset="2"/>
                      </a:rPr>
                      <m:t>:=</m:t>
                    </m:r>
                    <m:sSub>
                      <m:sSubPr>
                        <m:ctrlP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kern="0" dirty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𝑹</m:t>
                        </m:r>
                      </m:e>
                      <m:sub>
                        <m: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𝒎</m:t>
                        </m:r>
                      </m:sub>
                    </m:sSub>
                    <m:r>
                      <a:rPr lang="en-US" altLang="zh-CN" sz="2800" b="1" i="1" kern="0" dirty="0">
                        <a:latin typeface="Cambria Math" panose="02040503050406030204" pitchFamily="18" charset="0"/>
                        <a:ea typeface="+mn-ea"/>
                        <a:sym typeface="Symbol" pitchFamily="18" charset="2"/>
                      </a:rPr>
                      <m:t>⇔</m:t>
                    </m:r>
                    <m:sSub>
                      <m:sSubPr>
                        <m:ctrlP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kern="0" dirty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𝑹</m:t>
                        </m:r>
                      </m:e>
                      <m:sub>
                        <m: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𝒎</m:t>
                        </m:r>
                        <m: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−</m:t>
                        </m:r>
                        <m: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𝟏</m:t>
                        </m:r>
                      </m:sub>
                    </m:sSub>
                  </m:oMath>
                </a14:m>
                <a:endParaRPr lang="zh-CN" altLang="en-US" sz="2800" b="1" kern="0" dirty="0">
                  <a:ea typeface="+mn-ea"/>
                </a:endParaRPr>
              </a:p>
              <a:p>
                <a:pPr marL="228600" indent="-228600">
                  <a:lnSpc>
                    <a:spcPct val="90000"/>
                  </a:lnSpc>
                  <a:spcBef>
                    <a:spcPct val="25000"/>
                  </a:spcBef>
                  <a:spcAft>
                    <a:spcPct val="2000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:r>
                  <a:rPr lang="en-US" altLang="zh-CN" sz="2800" kern="0" baseline="-25000" dirty="0">
                    <a:ea typeface="黑体" panose="02010609060101010101" pitchFamily="49" charset="-122"/>
                  </a:rPr>
                  <a:t>……</a:t>
                </a:r>
                <a:endParaRPr lang="en-US" altLang="zh-CN" sz="2800" b="1" kern="0" baseline="-25000" dirty="0">
                  <a:ea typeface="+mn-ea"/>
                </a:endParaRPr>
              </a:p>
              <a:p>
                <a:pPr marL="228600" indent="-228600">
                  <a:lnSpc>
                    <a:spcPct val="90000"/>
                  </a:lnSpc>
                  <a:spcBef>
                    <a:spcPct val="25000"/>
                  </a:spcBef>
                  <a:spcAft>
                    <a:spcPct val="2000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𝑨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𝒏</m:t>
                        </m:r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+</m:t>
                        </m:r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𝒎</m:t>
                        </m:r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−</m:t>
                        </m:r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𝟏</m:t>
                        </m:r>
                      </m:sub>
                    </m:sSub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itchFamily="18" charset="2"/>
                      </a:rPr>
                      <m:t>:=</m:t>
                    </m:r>
                    <m:sSub>
                      <m:sSubPr>
                        <m:ctrlP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kern="0" dirty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𝑹</m:t>
                        </m:r>
                      </m:e>
                      <m:sub>
                        <m: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𝟐</m:t>
                        </m:r>
                      </m:sub>
                    </m:sSub>
                    <m:r>
                      <a:rPr lang="en-US" altLang="zh-CN" sz="2800" b="1" i="1" kern="0" dirty="0">
                        <a:latin typeface="Cambria Math" panose="02040503050406030204" pitchFamily="18" charset="0"/>
                        <a:ea typeface="+mn-ea"/>
                        <a:sym typeface="Symbol" pitchFamily="18" charset="2"/>
                      </a:rPr>
                      <m:t>⇔</m:t>
                    </m:r>
                    <m:sSub>
                      <m:sSubPr>
                        <m:ctrlP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kern="0" dirty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𝑹</m:t>
                        </m:r>
                      </m:e>
                      <m:sub>
                        <m: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𝟏</m:t>
                        </m:r>
                      </m:sub>
                    </m:sSub>
                  </m:oMath>
                </a14:m>
                <a:endParaRPr lang="en-US" altLang="zh-CN" sz="2800" b="1" kern="0" baseline="-25000" dirty="0">
                  <a:ea typeface="+mn-ea"/>
                </a:endParaRPr>
              </a:p>
              <a:p>
                <a:pPr marL="228600" indent="-228600">
                  <a:lnSpc>
                    <a:spcPct val="90000"/>
                  </a:lnSpc>
                  <a:spcBef>
                    <a:spcPct val="25000"/>
                  </a:spcBef>
                  <a:spcAft>
                    <a:spcPct val="2000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𝑨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𝒏</m:t>
                        </m:r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+</m:t>
                        </m:r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𝒎</m:t>
                        </m:r>
                      </m:sub>
                    </m:sSub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itchFamily="18" charset="2"/>
                      </a:rPr>
                      <m:t>:=</m:t>
                    </m:r>
                    <m:sSub>
                      <m:sSubPr>
                        <m:ctrlP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kern="0" dirty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𝑹</m:t>
                        </m:r>
                      </m:e>
                      <m:sub>
                        <m:r>
                          <a:rPr lang="en-US" altLang="zh-CN" sz="2800" b="1" i="1" kern="0" dirty="0" smtClean="0"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𝟏</m:t>
                        </m:r>
                      </m:sub>
                    </m:sSub>
                    <m:r>
                      <a:rPr lang="en-US" altLang="zh-CN" sz="2800" b="1" i="1" kern="0" dirty="0">
                        <a:latin typeface="Cambria Math" panose="02040503050406030204" pitchFamily="18" charset="0"/>
                        <a:ea typeface="+mn-ea"/>
                        <a:sym typeface="Symbol" pitchFamily="18" charset="2"/>
                      </a:rPr>
                      <m:t>⇔</m:t>
                    </m:r>
                    <m:r>
                      <a:rPr lang="en-US" altLang="zh-CN" sz="2800" b="1" i="1" kern="0" dirty="0">
                        <a:latin typeface="Cambria Math" panose="02040503050406030204" pitchFamily="18" charset="0"/>
                        <a:ea typeface="+mn-ea"/>
                        <a:sym typeface="Symbol" pitchFamily="18" charset="2"/>
                      </a:rPr>
                      <m:t>𝑹</m:t>
                    </m:r>
                  </m:oMath>
                </a14:m>
                <a:endParaRPr lang="en-US" altLang="zh-CN" sz="2800" b="1" kern="0" dirty="0">
                  <a:ea typeface="+mn-ea"/>
                  <a:sym typeface="Symbol" pitchFamily="18" charset="2"/>
                </a:endParaRPr>
              </a:p>
              <a:p>
                <a:pPr marL="228600" indent="-228600">
                  <a:lnSpc>
                    <a:spcPct val="90000"/>
                  </a:lnSpc>
                  <a:spcBef>
                    <a:spcPct val="25000"/>
                  </a:spcBef>
                  <a:spcAft>
                    <a:spcPct val="2000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𝑨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𝒏</m:t>
                        </m:r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+</m:t>
                        </m:r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𝒎</m:t>
                        </m:r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+</m:t>
                        </m:r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𝟏</m:t>
                        </m:r>
                      </m:sub>
                    </m:sSub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itchFamily="18" charset="2"/>
                      </a:rPr>
                      <m:t>:=</m:t>
                    </m:r>
                    <m:r>
                      <a:rPr lang="en-US" altLang="zh-CN" sz="2800" b="1" i="1" kern="0" dirty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800" b="1" i="1" kern="0" dirty="0">
                        <a:latin typeface="Cambria Math" panose="02040503050406030204" pitchFamily="18" charset="0"/>
                        <a:sym typeface="Symbol" pitchFamily="18" charset="2"/>
                      </a:rPr>
                      <m:t>⇔</m:t>
                    </m:r>
                    <m:r>
                      <a:rPr lang="en-US" altLang="zh-CN" sz="2800" b="1" i="1" kern="0" dirty="0">
                        <a:latin typeface="Cambria Math" panose="02040503050406030204" pitchFamily="18" charset="0"/>
                        <a:sym typeface="Symbol" pitchFamily="18" charset="2"/>
                      </a:rPr>
                      <m:t>𝑹</m:t>
                    </m:r>
                  </m:oMath>
                </a14:m>
                <a:endParaRPr lang="en-US" altLang="zh-CN" sz="2800" b="1" kern="0" dirty="0">
                  <a:sym typeface="Symbol" pitchFamily="18" charset="2"/>
                </a:endParaRPr>
              </a:p>
              <a:p>
                <a:pPr marL="342900" indent="-342900">
                  <a:lnSpc>
                    <a:spcPct val="90000"/>
                  </a:lnSpc>
                  <a:spcBef>
                    <a:spcPct val="25000"/>
                  </a:spcBef>
                  <a:spcAft>
                    <a:spcPct val="2000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:endParaRPr lang="en-US" altLang="zh-CN" sz="2800" kern="0" baseline="-25000" dirty="0">
                  <a:ea typeface="+mn-ea"/>
                </a:endParaRPr>
              </a:p>
              <a:p>
                <a:pPr marL="342900" indent="-342900">
                  <a:lnSpc>
                    <a:spcPct val="90000"/>
                  </a:lnSpc>
                  <a:spcBef>
                    <a:spcPct val="25000"/>
                  </a:spcBef>
                  <a:spcAft>
                    <a:spcPct val="2000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/>
                </a:pPr>
                <a:endParaRPr lang="zh-CN" altLang="en-US" sz="2800" kern="0" dirty="0">
                  <a:ea typeface="+mn-ea"/>
                </a:endParaRPr>
              </a:p>
            </p:txBody>
          </p:sp>
        </mc:Choice>
        <mc:Fallback xmlns=""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9277" y="829505"/>
                <a:ext cx="3638895" cy="5944014"/>
              </a:xfrm>
              <a:prstGeom prst="rect">
                <a:avLst/>
              </a:prstGeom>
              <a:blipFill>
                <a:blip r:embed="rId4"/>
                <a:stretch>
                  <a:fillRect l="-284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/>
              <p:cNvSpPr txBox="1">
                <a:spLocks noChangeArrowheads="1"/>
              </p:cNvSpPr>
              <p:nvPr/>
            </p:nvSpPr>
            <p:spPr bwMode="auto">
              <a:xfrm>
                <a:off x="51105" y="4499109"/>
                <a:ext cx="5606440" cy="21680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20000"/>
                  </a:spcAft>
                  <a:buClr>
                    <a:srgbClr val="336699"/>
                  </a:buClr>
                  <a:buFont typeface="Wingdings" panose="05000000000000000000" pitchFamily="2" charset="2"/>
                  <a:buChar char="§"/>
                  <a:defRPr sz="2800" b="1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1pPr>
                <a:lvl2pPr marL="742950" indent="-28575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Char char="•"/>
                  <a:defRPr sz="2400" b="1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Char char="–"/>
                  <a:defRPr sz="2000" b="1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Char char="»"/>
                  <a:defRPr b="1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anose="05000000000000000000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lnSpc>
                    <a:spcPct val="9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rgbClr val="336699"/>
                  </a:buClr>
                  <a:buFont typeface="Wingdings" pitchFamily="2" charset="2"/>
                  <a:buChar char="§"/>
                  <a:defRPr sz="1600" b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zh-CN" altLang="en-US" sz="2200" b="0" kern="0" dirty="0">
                    <a:latin typeface="Times New Roman" panose="02020603050405020304" pitchFamily="18" charset="0"/>
                  </a:rPr>
                  <a:t>首先正序写出</a:t>
                </a:r>
                <a14:m>
                  <m:oMath xmlns:m="http://schemas.openxmlformats.org/officeDocument/2006/math">
                    <m:r>
                      <a:rPr lang="en-US" altLang="zh-CN" sz="2200" b="1" i="1" kern="0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200" b="0" kern="0" dirty="0">
                    <a:latin typeface="Times New Roman" panose="02020603050405020304" pitchFamily="18" charset="0"/>
                  </a:rPr>
                  <a:t>到其范式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 kern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 kern="0" dirty="0" err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200" b="1" i="1" kern="0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200" b="0" kern="0" dirty="0">
                    <a:latin typeface="Times New Roman" panose="02020603050405020304" pitchFamily="18" charset="0"/>
                  </a:rPr>
                  <a:t>的等式演算过程</a:t>
                </a:r>
                <a:endParaRPr lang="en-US" altLang="zh-CN" sz="2200" b="0" kern="0" dirty="0">
                  <a:latin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200" b="1" i="1" kern="0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200" b="0" kern="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范式等值于</a:t>
                </a:r>
                <a14:m>
                  <m:oMath xmlns:m="http://schemas.openxmlformats.org/officeDocument/2006/math">
                    <m:r>
                      <a:rPr lang="en-US" altLang="zh-CN" sz="2200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sz="2200" b="0" kern="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范式：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 kern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 kern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2200" b="1" i="1" kern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pt-BR" altLang="zh-CN" sz="2200" b="1" i="1" kern="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sSub>
                      <m:sSubPr>
                        <m:ctrlPr>
                          <a:rPr lang="en-US" altLang="zh-CN" sz="2200" b="1" i="1" kern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pt-BR" altLang="zh-CN" sz="2200" b="1" i="1" kern="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𝑹</m:t>
                        </m:r>
                      </m:e>
                      <m:sub>
                        <m:r>
                          <a:rPr lang="en-US" altLang="zh-CN" sz="2200" b="1" i="1" kern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altLang="zh-CN" sz="2200" b="0" i="1" kern="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  </a:t>
                </a:r>
                <a:endParaRPr lang="en-US" altLang="zh-CN" sz="2200" b="0" i="1" kern="0" dirty="0">
                  <a:latin typeface="Times New Roman" panose="02020603050405020304" pitchFamily="18" charset="0"/>
                </a:endParaRPr>
              </a:p>
              <a:p>
                <a:r>
                  <a:rPr lang="zh-CN" altLang="en-US" sz="2200" b="0" kern="0" dirty="0">
                    <a:latin typeface="Times New Roman" panose="02020603050405020304" pitchFamily="18" charset="0"/>
                  </a:rPr>
                  <a:t>逆序写出</a:t>
                </a:r>
                <a14:m>
                  <m:oMath xmlns:m="http://schemas.openxmlformats.org/officeDocument/2006/math">
                    <m:r>
                      <a:rPr lang="en-US" altLang="zh-CN" sz="2200" b="1" i="1" kern="0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sz="2200" b="0" kern="0" dirty="0">
                    <a:latin typeface="Times New Roman" panose="02020603050405020304" pitchFamily="18" charset="0"/>
                  </a:rPr>
                  <a:t>的范式</a:t>
                </a:r>
                <a14:m>
                  <m:oMath xmlns:m="http://schemas.openxmlformats.org/officeDocument/2006/math">
                    <m:r>
                      <a:rPr lang="pt-BR" altLang="zh-CN" sz="2200" b="1" i="1" kern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𝑹</m:t>
                    </m:r>
                    <m:r>
                      <a:rPr lang="en-US" altLang="zh-CN" sz="2200" b="1" i="1" kern="0" baseline="-25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𝒎</m:t>
                    </m:r>
                  </m:oMath>
                </a14:m>
                <a:r>
                  <a:rPr lang="zh-CN" altLang="en-US" sz="2200" b="0" kern="0" dirty="0">
                    <a:latin typeface="Times New Roman" panose="02020603050405020304" pitchFamily="18" charset="0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sz="2200" b="1" i="1" kern="0" dirty="0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sz="2200" b="0" kern="0" dirty="0">
                    <a:latin typeface="Times New Roman" panose="02020603050405020304" pitchFamily="18" charset="0"/>
                  </a:rPr>
                  <a:t>的等式演算过程</a:t>
                </a:r>
                <a:endParaRPr lang="en-US" altLang="zh-CN" sz="2200" b="0" kern="0" dirty="0">
                  <a:latin typeface="Times New Roman" panose="02020603050405020304" pitchFamily="18" charset="0"/>
                </a:endParaRPr>
              </a:p>
              <a:p>
                <a:r>
                  <a:rPr lang="zh-CN" altLang="en-US" sz="2200" b="0" kern="0" dirty="0">
                    <a:latin typeface="Times New Roman" panose="02020603050405020304" pitchFamily="18" charset="0"/>
                  </a:rPr>
                  <a:t>以上合起来为</a:t>
                </a:r>
                <a14:m>
                  <m:oMath xmlns:m="http://schemas.openxmlformats.org/officeDocument/2006/math">
                    <m:r>
                      <a:rPr lang="en-US" altLang="zh-CN" sz="2200" b="1" i="1" kern="0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200" b="0" kern="0" dirty="0">
                    <a:latin typeface="Times New Roman" panose="02020603050405020304" pitchFamily="18" charset="0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sz="2200" i="1" kern="0" dirty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sz="2200" b="0" kern="0" dirty="0">
                    <a:latin typeface="Times New Roman" panose="02020603050405020304" pitchFamily="18" charset="0"/>
                  </a:rPr>
                  <a:t>的等式演算过程</a:t>
                </a:r>
                <a:r>
                  <a:rPr lang="en-US" altLang="zh-CN" sz="2200" b="0" kern="0" dirty="0">
                    <a:latin typeface="Times New Roman" panose="02020603050405020304" pitchFamily="18" charset="0"/>
                  </a:rPr>
                  <a:t> </a:t>
                </a:r>
              </a:p>
              <a:p>
                <a:endParaRPr lang="zh-CN" altLang="en-US" sz="2200" b="0" kern="0" dirty="0">
                  <a:latin typeface="Times New Roman" panose="02020603050405020304" pitchFamily="18" charset="0"/>
                </a:endParaRPr>
              </a:p>
              <a:p>
                <a:endParaRPr lang="zh-CN" altLang="en-US" sz="2200" b="0" kern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105" y="4499109"/>
                <a:ext cx="5606440" cy="2168098"/>
              </a:xfrm>
              <a:prstGeom prst="rect">
                <a:avLst/>
              </a:prstGeom>
              <a:blipFill>
                <a:blip r:embed="rId5"/>
                <a:stretch>
                  <a:fillRect l="-1196" t="-4213" r="-32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069146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>
            <a:extLst>
              <a:ext uri="{FF2B5EF4-FFF2-40B4-BE49-F238E27FC236}">
                <a16:creationId xmlns:a16="http://schemas.microsoft.com/office/drawing/2014/main" id="{2FE4E626-5B08-4483-9BA3-B9EEF814C7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Python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67AC26F-B187-4142-8BC5-478E890676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defRPr/>
                </a:pPr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/>
                  </a:rPr>
                  <a:t>{True</a:t>
                </a:r>
                <a:r>
                  <a:rPr lang="zh-CN" altLang="en-US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/>
                  </a:rPr>
                  <a:t>，</a:t>
                </a:r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/>
                  </a:rPr>
                  <a:t>False}</a:t>
                </a:r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∧</m:t>
                    </m:r>
                  </m:oMath>
                </a14:m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/>
                  </a:rPr>
                  <a:t>:</a:t>
                </a:r>
                <a:r>
                  <a:rPr lang="en-US" altLang="zh-CN" sz="2800" b="0" kern="1200" dirty="0" err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p&amp;q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itchFamily="18" charset="2"/>
                      </a:rPr>
                      <m:t>∨</m:t>
                    </m:r>
                  </m:oMath>
                </a14:m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/>
                  </a:rPr>
                  <a:t>:</a:t>
                </a:r>
                <a:r>
                  <a:rPr lang="en-US" altLang="zh-CN" sz="2800" b="0" kern="1200" dirty="0" err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p|q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rPr>
                      <m:t>¬</m:t>
                    </m:r>
                  </m:oMath>
                </a14:m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/>
                  </a:rPr>
                  <a:t>:(</a:t>
                </a:r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not p)</a:t>
                </a:r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US" altLang="zh-CN" sz="2800" i="1" kern="12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⊕</m:t>
                    </m:r>
                  </m:oMath>
                </a14:m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/>
                  </a:rPr>
                  <a:t>:</a:t>
                </a:r>
                <a:r>
                  <a:rPr lang="en-US" altLang="zh-CN" sz="2800" b="0" kern="1200" dirty="0" err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p^q</a:t>
                </a:r>
                <a:endParaRPr lang="en-US" altLang="zh-CN" sz="2800" b="0" kern="12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US" altLang="zh-CN" sz="2800" b="1" i="1" kern="1200" dirty="0" smtClean="0">
                        <a:latin typeface="Cambria Math" panose="020405030504060302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Symbol" pitchFamily="18" charset="2"/>
                      </a:rPr>
                      <m:t>→</m:t>
                    </m:r>
                  </m:oMath>
                </a14:m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/>
                  </a:rPr>
                  <a:t>:</a:t>
                </a:r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(not p) |q</a:t>
                </a:r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</m:oMath>
                </a14:m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/>
                  </a:rPr>
                  <a:t>:(</a:t>
                </a:r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(not p) |q</a:t>
                </a:r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/>
                  </a:rPr>
                  <a:t>)&amp;(</a:t>
                </a:r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(not q) |p</a:t>
                </a:r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/>
                  </a:rPr>
                  <a:t>)</a:t>
                </a:r>
              </a:p>
              <a:p>
                <a:pPr marL="0" indent="0">
                  <a:buFont typeface="Wingdings" panose="05000000000000000000" pitchFamily="2" charset="2"/>
                  <a:buNone/>
                  <a:defRPr/>
                </a:pPr>
                <a:r>
                  <a:rPr lang="en-US" altLang="zh-CN" sz="2800" b="0" kern="12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  <a:sym typeface="Symbol"/>
                  </a:rPr>
                  <a:t>         p==q</a:t>
                </a:r>
              </a:p>
              <a:p>
                <a:pPr marL="0" indent="0">
                  <a:buFont typeface="Wingdings" panose="05000000000000000000" pitchFamily="2" charset="2"/>
                  <a:buNone/>
                  <a:defRPr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67AC26F-B187-4142-8BC5-478E890676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7" t="-21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wipe dir="r"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>
          <a:xfrm>
            <a:off x="1116013" y="115889"/>
            <a:ext cx="7772400" cy="604548"/>
          </a:xfrm>
        </p:spPr>
        <p:txBody>
          <a:bodyPr/>
          <a:lstStyle/>
          <a:p>
            <a:pPr eaLnBrk="1" hangingPunct="1"/>
            <a:r>
              <a:rPr lang="zh-CN" altLang="en-US" i="0" dirty="0"/>
              <a:t>范式求等值演算示例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8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052656"/>
                <a:ext cx="8807450" cy="5571773"/>
              </a:xfrm>
            </p:spPr>
            <p:txBody>
              <a:bodyPr/>
              <a:lstStyle/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80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例</a:t>
                </a:r>
                <a:r>
                  <a:rPr lang="en-US" altLang="zh-CN" sz="280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2.5.2</a:t>
                </a:r>
                <a:r>
                  <a:rPr lang="en-US" altLang="zh-CN" sz="2800" i="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)⇔(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)→(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en-US" altLang="zh-CN" sz="2800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</a:p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zh-CN" altLang="en-US" b="0" i="0" dirty="0">
                    <a:latin typeface="Times New Roman" panose="02020603050405020304" pitchFamily="18" charset="0"/>
                  </a:rPr>
                  <a:t>左边：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</m:oMath>
                </a14:m>
                <a:r>
                  <a:rPr lang="en-US" altLang="zh-CN" sz="2800" b="0" i="0" dirty="0">
                    <a:solidFill>
                      <a:srgbClr val="C0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                                   </a:t>
                </a:r>
                <a:r>
                  <a:rPr lang="zh-CN" altLang="en-US" sz="2800" b="0" i="0" dirty="0">
                    <a:latin typeface="Times New Roman" panose="02020603050405020304" pitchFamily="18" charset="0"/>
                  </a:rPr>
                  <a:t>主析取范式</a:t>
                </a:r>
                <a:endParaRPr lang="en-US" altLang="zh-CN" sz="2800" b="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右边：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)→(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¬(¬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)∨(¬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)∨¬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)∧(¬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𝟏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</m:oMath>
                </a14:m>
                <a:r>
                  <a:rPr lang="zh-CN" altLang="en-US" b="0" i="0" dirty="0">
                    <a:solidFill>
                      <a:srgbClr val="C000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                                   </a:t>
                </a:r>
                <a:r>
                  <a:rPr lang="zh-CN" altLang="en-US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主析取范式</a:t>
                </a:r>
                <a:endParaRPr lang="en-US" altLang="zh-CN" b="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zh-CN" altLang="en-US" sz="2800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左右两边公式主析取范式相同，则等值，完整等值演算过程见下页</a:t>
                </a:r>
                <a:endParaRPr lang="en-US" altLang="zh-CN" sz="2800" b="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1218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052656"/>
                <a:ext cx="8807450" cy="5571773"/>
              </a:xfrm>
              <a:blipFill>
                <a:blip r:embed="rId2"/>
                <a:stretch>
                  <a:fillRect l="-1176" t="-1532" r="-208" b="-22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2726524"/>
      </p:ext>
    </p:extLst>
  </p:cSld>
  <p:clrMapOvr>
    <a:masterClrMapping/>
  </p:clrMapOvr>
  <p:transition>
    <p:wipe dir="r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>
          <a:xfrm>
            <a:off x="1116013" y="115889"/>
            <a:ext cx="7772400" cy="604548"/>
          </a:xfrm>
        </p:spPr>
        <p:txBody>
          <a:bodyPr/>
          <a:lstStyle/>
          <a:p>
            <a:pPr eaLnBrk="1" hangingPunct="1"/>
            <a:r>
              <a:rPr lang="zh-CN" altLang="en-US" i="0" dirty="0"/>
              <a:t>范式求等值演算示例（续）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8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052656"/>
                <a:ext cx="8807450" cy="5545091"/>
              </a:xfrm>
            </p:spPr>
            <p:txBody>
              <a:bodyPr/>
              <a:lstStyle/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80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例</a:t>
                </a:r>
                <a:r>
                  <a:rPr lang="en-US" altLang="zh-CN" sz="280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2.5.2</a:t>
                </a:r>
                <a:r>
                  <a:rPr lang="en-US" altLang="zh-CN" sz="2800" i="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)⇔(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)→(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en-US" altLang="zh-CN" sz="2800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</a:p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𝟏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)∧(¬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)∨¬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⇔¬(¬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)∨(¬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)→(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𝒓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1218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052656"/>
                <a:ext cx="8807450" cy="5545091"/>
              </a:xfrm>
              <a:blipFill>
                <a:blip r:embed="rId2"/>
                <a:stretch>
                  <a:fillRect l="-1176" t="-15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8717626"/>
      </p:ext>
    </p:extLst>
  </p:cSld>
  <p:clrMapOvr>
    <a:masterClrMapping/>
  </p:clrMapOvr>
  <p:transition>
    <p:wipe dir="r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主要内容</a:t>
            </a:r>
          </a:p>
        </p:txBody>
      </p:sp>
      <p:sp>
        <p:nvSpPr>
          <p:cNvPr id="18435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i="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</a:t>
            </a:r>
            <a:r>
              <a:rPr lang="zh-CN" altLang="en-US" i="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命题合式公式语义 </a:t>
            </a:r>
            <a:endParaRPr lang="en-US" altLang="zh-CN" i="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 </a:t>
            </a:r>
            <a:r>
              <a:rPr lang="zh-CN" alt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推论式与等价式的语义</a:t>
            </a:r>
            <a:endParaRPr lang="en-US" altLang="zh-CN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</a:t>
            </a:r>
            <a:r>
              <a:rPr lang="zh-CN" altLang="en-US" i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变换合式公式的语义</a:t>
            </a:r>
            <a:endParaRPr lang="en-US" altLang="zh-CN" i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2.4 </a:t>
            </a:r>
            <a:r>
              <a:rPr lang="zh-CN" alt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命题公式范式</a:t>
            </a:r>
            <a:endParaRPr lang="en-US" altLang="zh-CN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2.5 </a:t>
            </a:r>
            <a:r>
              <a:rPr lang="zh-CN" alt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等式演算</a:t>
            </a:r>
            <a:endParaRPr lang="en-US" altLang="zh-CN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2.6 </a:t>
            </a:r>
            <a:r>
              <a:rPr lang="zh-CN" altLang="en-US" i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完全集</a:t>
            </a:r>
            <a:endParaRPr lang="en-US" altLang="zh-CN" i="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i="0" dirty="0"/>
          </a:p>
          <a:p>
            <a:endParaRPr lang="en-US" altLang="zh-CN" i="0" dirty="0"/>
          </a:p>
        </p:txBody>
      </p:sp>
    </p:spTree>
    <p:extLst>
      <p:ext uri="{BB962C8B-B14F-4D97-AF65-F5344CB8AC3E}">
        <p14:creationId xmlns:p14="http://schemas.microsoft.com/office/powerpoint/2010/main" val="1989062648"/>
      </p:ext>
    </p:extLst>
  </p:cSld>
  <p:clrMapOvr>
    <a:masterClrMapping/>
  </p:clrMapOvr>
  <p:transition>
    <p:wipe dir="r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755650" eaLnBrk="1" hangingPunct="1"/>
            <a:r>
              <a:rPr lang="zh-CN" altLang="en-US" i="0"/>
              <a:t>联结词的完全集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21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76225" y="919163"/>
                <a:ext cx="8599418" cy="4165600"/>
              </a:xfrm>
            </p:spPr>
            <p:txBody>
              <a:bodyPr/>
              <a:lstStyle/>
              <a:p>
                <a:pPr marL="311150" indent="-311150" defTabSz="755650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)∧(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)=(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)∧(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∨¬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⊕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)∨(¬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b="0" i="0" dirty="0">
                    <a:solidFill>
                      <a:srgbClr val="C00000"/>
                    </a:solidFill>
                    <a:latin typeface="Times New Roman" panose="02020603050405020304" pitchFamily="18" charset="0"/>
                  </a:rPr>
                  <a:t>结论：</a:t>
                </a:r>
              </a:p>
              <a:p>
                <a:pPr marL="674688" lvl="1" indent="-249238" defTabSz="755650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sz="2800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∧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sz="2800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∨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sz="2800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sz="2800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⊕</m:t>
                    </m:r>
                  </m:oMath>
                </a14:m>
                <a:r>
                  <a:rPr lang="zh-CN" altLang="en-US" sz="2800" b="0" i="0" dirty="0">
                    <a:latin typeface="Times New Roman" panose="02020603050405020304" pitchFamily="18" charset="0"/>
                  </a:rPr>
                  <a:t>不是独立的</a:t>
                </a:r>
              </a:p>
              <a:p>
                <a:pPr marL="674688" lvl="1" indent="-249238" defTabSz="755650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800" b="0" i="0" dirty="0">
                    <a:latin typeface="Times New Roman" panose="02020603050405020304" pitchFamily="18" charset="0"/>
                  </a:rPr>
                  <a:t>逻辑的最少联接词是什么？</a:t>
                </a:r>
              </a:p>
            </p:txBody>
          </p:sp>
        </mc:Choice>
        <mc:Fallback xmlns="">
          <p:sp>
            <p:nvSpPr>
              <p:cNvPr id="942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76225" y="919163"/>
                <a:ext cx="8599418" cy="4165600"/>
              </a:xfrm>
              <a:blipFill>
                <a:blip r:embed="rId2"/>
                <a:stretch>
                  <a:fillRect l="-1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4219400"/>
      </p:ext>
    </p:extLst>
  </p:cSld>
  <p:clrMapOvr>
    <a:masterClrMapping/>
  </p:clrMapOvr>
  <p:transition>
    <p:wipe dir="r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/>
              <a:t>联结词的完全集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76225" y="946150"/>
                <a:ext cx="8728627" cy="5716588"/>
              </a:xfrm>
            </p:spPr>
            <p:txBody>
              <a:bodyPr/>
              <a:lstStyle/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i="0" dirty="0">
                    <a:solidFill>
                      <a:srgbClr val="0070C0"/>
                    </a:solidFill>
                  </a:rPr>
                  <a:t>定义</a:t>
                </a:r>
                <a:r>
                  <a:rPr lang="en-US" altLang="zh-CN" b="0" i="0" dirty="0">
                    <a:solidFill>
                      <a:srgbClr val="C00000"/>
                    </a:solidFill>
                  </a:rPr>
                  <a:t> </a:t>
                </a:r>
                <a:r>
                  <a:rPr lang="zh-CN" altLang="en-US" b="0" i="0" dirty="0"/>
                  <a:t>设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zh-CN" altLang="en-US" b="0" i="0" dirty="0"/>
                  <a:t>是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b="0" i="0" dirty="0"/>
                  <a:t>元联结词，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…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b="0" i="0" dirty="0"/>
                  <a:t>是不同的命题变元。如果公式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0" i="0" dirty="0"/>
                  <a:t>中不出现除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…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b="0" i="0" dirty="0"/>
                  <a:t>之外的命题变元，并且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⇔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𝑭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err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b="0" i="0" dirty="0"/>
                  <a:t>，则称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b="0" i="0" dirty="0">
                    <a:solidFill>
                      <a:srgbClr val="0070C0"/>
                    </a:solidFill>
                  </a:rPr>
                  <a:t>定义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zh-CN" altLang="en-US" b="0" i="0" dirty="0"/>
                  <a:t>。</a:t>
                </a:r>
                <a:endParaRPr lang="en-US" altLang="zh-CN" b="0" i="0" dirty="0"/>
              </a:p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b="0" i="0" dirty="0"/>
                  <a:t>如果存在由联结词集合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b="0" i="0" dirty="0"/>
                  <a:t>生成的公式定义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zh-CN" altLang="en-US" b="0" i="0" dirty="0"/>
                  <a:t>，则称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zh-CN" altLang="en-US" b="0" i="0" dirty="0">
                    <a:solidFill>
                      <a:srgbClr val="0070C0"/>
                    </a:solidFill>
                  </a:rPr>
                  <a:t>可由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b="0" i="0" dirty="0">
                    <a:solidFill>
                      <a:srgbClr val="0070C0"/>
                    </a:solidFill>
                  </a:rPr>
                  <a:t>定义</a:t>
                </a:r>
                <a:r>
                  <a:rPr lang="zh-CN" altLang="en-US" b="0" i="0" dirty="0"/>
                  <a:t>。如：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36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¬, 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, 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36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36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↔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8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)∧(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⊕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)∨(¬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8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CN" altLang="en-US" b="0" i="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225" y="946150"/>
                <a:ext cx="8728627" cy="5716588"/>
              </a:xfrm>
              <a:blipFill>
                <a:blip r:embed="rId2"/>
                <a:stretch>
                  <a:fillRect l="-1187" t="-1279" r="-55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6998056"/>
      </p:ext>
    </p:extLst>
  </p:cSld>
  <p:clrMapOvr>
    <a:masterClrMapping/>
  </p:clrMapOvr>
  <p:transition>
    <p:wipe dir="r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263650" y="188913"/>
            <a:ext cx="7772400" cy="614651"/>
          </a:xfrm>
        </p:spPr>
        <p:txBody>
          <a:bodyPr/>
          <a:lstStyle/>
          <a:p>
            <a:pPr eaLnBrk="1" hangingPunct="1"/>
            <a:r>
              <a:rPr lang="zh-CN" altLang="en-US" i="0"/>
              <a:t>真值表的启示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563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68275" y="1068821"/>
                <a:ext cx="8867775" cy="1937766"/>
              </a:xfrm>
            </p:spPr>
            <p:txBody>
              <a:bodyPr/>
              <a:lstStyle/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), 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𝟕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𝒒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,(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𝟏𝟏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𝒒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, 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),(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𝟏𝟓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𝒒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𝒑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𝒒</m:t>
                    </m:r>
                  </m:oMath>
                </a14:m>
                <a:endParaRPr lang="en-US" altLang="zh-CN" i="0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9656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8275" y="1068821"/>
                <a:ext cx="8867775" cy="1937766"/>
              </a:xfrm>
              <a:blipFill>
                <a:blip r:embed="rId2"/>
                <a:stretch>
                  <a:fillRect b="-12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65636" name="Group 4">
                <a:extLst>
                  <a:ext uri="{FF2B5EF4-FFF2-40B4-BE49-F238E27FC236}">
                    <a16:creationId xmlns:a16="http://schemas.microsoft.com/office/drawing/2014/main" id="{A7EC6DAC-C450-4E75-9360-8296F7CD32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2620826"/>
                  </p:ext>
                </p:extLst>
              </p:nvPr>
            </p:nvGraphicFramePr>
            <p:xfrm>
              <a:off x="465137" y="3429000"/>
              <a:ext cx="8213725" cy="2655888"/>
            </p:xfrm>
            <a:graphic>
              <a:graphicData uri="http://schemas.openxmlformats.org/drawingml/2006/table">
                <a:tbl>
                  <a:tblPr/>
                  <a:tblGrid>
                    <a:gridCol w="455612">
                      <a:extLst>
                        <a:ext uri="{9D8B030D-6E8A-4147-A177-3AD203B41FA5}">
                          <a16:colId xmlns:a16="http://schemas.microsoft.com/office/drawing/2014/main" val="656995133"/>
                        </a:ext>
                      </a:extLst>
                    </a:gridCol>
                    <a:gridCol w="458788">
                      <a:extLst>
                        <a:ext uri="{9D8B030D-6E8A-4147-A177-3AD203B41FA5}">
                          <a16:colId xmlns:a16="http://schemas.microsoft.com/office/drawing/2014/main" val="3157836762"/>
                        </a:ext>
                      </a:extLst>
                    </a:gridCol>
                    <a:gridCol w="455612">
                      <a:extLst>
                        <a:ext uri="{9D8B030D-6E8A-4147-A177-3AD203B41FA5}">
                          <a16:colId xmlns:a16="http://schemas.microsoft.com/office/drawing/2014/main" val="2995513062"/>
                        </a:ext>
                      </a:extLst>
                    </a:gridCol>
                    <a:gridCol w="455613">
                      <a:extLst>
                        <a:ext uri="{9D8B030D-6E8A-4147-A177-3AD203B41FA5}">
                          <a16:colId xmlns:a16="http://schemas.microsoft.com/office/drawing/2014/main" val="799057708"/>
                        </a:ext>
                      </a:extLst>
                    </a:gridCol>
                    <a:gridCol w="454025">
                      <a:extLst>
                        <a:ext uri="{9D8B030D-6E8A-4147-A177-3AD203B41FA5}">
                          <a16:colId xmlns:a16="http://schemas.microsoft.com/office/drawing/2014/main" val="103636718"/>
                        </a:ext>
                      </a:extLst>
                    </a:gridCol>
                    <a:gridCol w="458787">
                      <a:extLst>
                        <a:ext uri="{9D8B030D-6E8A-4147-A177-3AD203B41FA5}">
                          <a16:colId xmlns:a16="http://schemas.microsoft.com/office/drawing/2014/main" val="1948247040"/>
                        </a:ext>
                      </a:extLst>
                    </a:gridCol>
                    <a:gridCol w="455613">
                      <a:extLst>
                        <a:ext uri="{9D8B030D-6E8A-4147-A177-3AD203B41FA5}">
                          <a16:colId xmlns:a16="http://schemas.microsoft.com/office/drawing/2014/main" val="1173954735"/>
                        </a:ext>
                      </a:extLst>
                    </a:gridCol>
                    <a:gridCol w="455612">
                      <a:extLst>
                        <a:ext uri="{9D8B030D-6E8A-4147-A177-3AD203B41FA5}">
                          <a16:colId xmlns:a16="http://schemas.microsoft.com/office/drawing/2014/main" val="1259159628"/>
                        </a:ext>
                      </a:extLst>
                    </a:gridCol>
                    <a:gridCol w="458788">
                      <a:extLst>
                        <a:ext uri="{9D8B030D-6E8A-4147-A177-3AD203B41FA5}">
                          <a16:colId xmlns:a16="http://schemas.microsoft.com/office/drawing/2014/main" val="734280835"/>
                        </a:ext>
                      </a:extLst>
                    </a:gridCol>
                    <a:gridCol w="455612">
                      <a:extLst>
                        <a:ext uri="{9D8B030D-6E8A-4147-A177-3AD203B41FA5}">
                          <a16:colId xmlns:a16="http://schemas.microsoft.com/office/drawing/2014/main" val="4244835717"/>
                        </a:ext>
                      </a:extLst>
                    </a:gridCol>
                    <a:gridCol w="455613">
                      <a:extLst>
                        <a:ext uri="{9D8B030D-6E8A-4147-A177-3AD203B41FA5}">
                          <a16:colId xmlns:a16="http://schemas.microsoft.com/office/drawing/2014/main" val="3162302717"/>
                        </a:ext>
                      </a:extLst>
                    </a:gridCol>
                    <a:gridCol w="455612">
                      <a:extLst>
                        <a:ext uri="{9D8B030D-6E8A-4147-A177-3AD203B41FA5}">
                          <a16:colId xmlns:a16="http://schemas.microsoft.com/office/drawing/2014/main" val="2074975872"/>
                        </a:ext>
                      </a:extLst>
                    </a:gridCol>
                    <a:gridCol w="458788">
                      <a:extLst>
                        <a:ext uri="{9D8B030D-6E8A-4147-A177-3AD203B41FA5}">
                          <a16:colId xmlns:a16="http://schemas.microsoft.com/office/drawing/2014/main" val="738230431"/>
                        </a:ext>
                      </a:extLst>
                    </a:gridCol>
                    <a:gridCol w="454025">
                      <a:extLst>
                        <a:ext uri="{9D8B030D-6E8A-4147-A177-3AD203B41FA5}">
                          <a16:colId xmlns:a16="http://schemas.microsoft.com/office/drawing/2014/main" val="4239041322"/>
                        </a:ext>
                      </a:extLst>
                    </a:gridCol>
                    <a:gridCol w="455612">
                      <a:extLst>
                        <a:ext uri="{9D8B030D-6E8A-4147-A177-3AD203B41FA5}">
                          <a16:colId xmlns:a16="http://schemas.microsoft.com/office/drawing/2014/main" val="4131534635"/>
                        </a:ext>
                      </a:extLst>
                    </a:gridCol>
                    <a:gridCol w="455613">
                      <a:extLst>
                        <a:ext uri="{9D8B030D-6E8A-4147-A177-3AD203B41FA5}">
                          <a16:colId xmlns:a16="http://schemas.microsoft.com/office/drawing/2014/main" val="80772771"/>
                        </a:ext>
                      </a:extLst>
                    </a:gridCol>
                    <a:gridCol w="458787">
                      <a:extLst>
                        <a:ext uri="{9D8B030D-6E8A-4147-A177-3AD203B41FA5}">
                          <a16:colId xmlns:a16="http://schemas.microsoft.com/office/drawing/2014/main" val="4288984456"/>
                        </a:ext>
                      </a:extLst>
                    </a:gridCol>
                    <a:gridCol w="455613">
                      <a:extLst>
                        <a:ext uri="{9D8B030D-6E8A-4147-A177-3AD203B41FA5}">
                          <a16:colId xmlns:a16="http://schemas.microsoft.com/office/drawing/2014/main" val="2161693601"/>
                        </a:ext>
                      </a:extLst>
                    </a:gridCol>
                  </a:tblGrid>
                  <a:tr h="763587"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CN" sz="20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仿宋_GB2312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仿宋_GB2312" pitchFamily="49" charset="-122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kumimoji="0" lang="en-US" altLang="zh-CN" sz="20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仿宋_GB2312" pitchFamily="49" charset="-122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-300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CN" sz="20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kumimoji="0" lang="en-US" altLang="zh-CN" sz="20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CN" sz="20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kumimoji="0" lang="en-US" altLang="zh-CN" sz="2000" b="1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𝟏𝟎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𝟏𝟑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𝟏𝟒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𝟏𝟓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𝟏𝟔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6724490"/>
                      </a:ext>
                    </a:extLst>
                  </a:tr>
                  <a:tr h="471488"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5032908"/>
                      </a:ext>
                    </a:extLst>
                  </a:tr>
                  <a:tr h="476250"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17213149"/>
                      </a:ext>
                    </a:extLst>
                  </a:tr>
                  <a:tr h="473075"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14578064"/>
                      </a:ext>
                    </a:extLst>
                  </a:tr>
                  <a:tr h="471488"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311150" indent="-3111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2000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22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1pPr>
                          <a:lvl2pPr marL="742950" indent="-28575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20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2pPr>
                          <a:lvl3pPr marL="11430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3pPr>
                          <a:lvl4pPr marL="16002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tabLst>
                              <a:tab pos="465138" algn="ctr"/>
                            </a:tabLst>
                            <a:defRPr sz="16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4pPr>
                          <a:lvl5pPr marL="2057400" indent="-228600" algn="l" defTabSz="755650" eaLnBrk="0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5pPr>
                          <a:lvl6pPr marL="25146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6pPr>
                          <a:lvl7pPr marL="29718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7pPr>
                          <a:lvl8pPr marL="34290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8pPr>
                          <a:lvl9pPr marL="3886200" indent="-228600" defTabSz="755650" eaLnBrk="0" fontAlgn="base" hangingPunct="0">
                            <a:lnSpc>
                              <a:spcPct val="90000"/>
                            </a:lnSpc>
                            <a:spcBef>
                              <a:spcPct val="25000"/>
                            </a:spcBef>
                            <a:spcAft>
                              <a:spcPct val="0"/>
                            </a:spcAft>
                            <a:buClr>
                              <a:srgbClr val="336699"/>
                            </a:buClr>
                            <a:buFont typeface="Wingdings" panose="05000000000000000000" pitchFamily="2" charset="2"/>
                            <a:tabLst>
                              <a:tab pos="465138" algn="ctr"/>
                            </a:tabLst>
                            <a:defRPr sz="1400" b="1">
                              <a:solidFill>
                                <a:schemeClr val="tx1"/>
                              </a:solidFill>
                              <a:latin typeface="华文仿宋" panose="02010600040101010101" pitchFamily="2" charset="-122"/>
                              <a:ea typeface="华文仿宋" panose="02010600040101010101" pitchFamily="2" charset="-122"/>
                            </a:defRPr>
                          </a:lvl9pPr>
                        </a:lstStyle>
                        <a:p>
                          <a:pPr marL="0" marR="0" lvl="0" indent="0" algn="ctr" defTabSz="755650" rtl="0" eaLnBrk="1" fontAlgn="t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2000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>
                              <a:tab pos="465138" algn="ctr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zh-CN" sz="2000" b="1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kumimoji="0" lang="en-US" altLang="zh-CN" sz="20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92329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65636" name="Group 4">
                <a:extLst>
                  <a:ext uri="{FF2B5EF4-FFF2-40B4-BE49-F238E27FC236}">
                    <a16:creationId xmlns:a16="http://schemas.microsoft.com/office/drawing/2014/main" id="{A7EC6DAC-C450-4E75-9360-8296F7CD32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2620826"/>
                  </p:ext>
                </p:extLst>
              </p:nvPr>
            </p:nvGraphicFramePr>
            <p:xfrm>
              <a:off x="465137" y="3429000"/>
              <a:ext cx="8213725" cy="2655888"/>
            </p:xfrm>
            <a:graphic>
              <a:graphicData uri="http://schemas.openxmlformats.org/drawingml/2006/table">
                <a:tbl>
                  <a:tblPr/>
                  <a:tblGrid>
                    <a:gridCol w="455612">
                      <a:extLst>
                        <a:ext uri="{9D8B030D-6E8A-4147-A177-3AD203B41FA5}">
                          <a16:colId xmlns:a16="http://schemas.microsoft.com/office/drawing/2014/main" val="656995133"/>
                        </a:ext>
                      </a:extLst>
                    </a:gridCol>
                    <a:gridCol w="458788">
                      <a:extLst>
                        <a:ext uri="{9D8B030D-6E8A-4147-A177-3AD203B41FA5}">
                          <a16:colId xmlns:a16="http://schemas.microsoft.com/office/drawing/2014/main" val="3157836762"/>
                        </a:ext>
                      </a:extLst>
                    </a:gridCol>
                    <a:gridCol w="455612">
                      <a:extLst>
                        <a:ext uri="{9D8B030D-6E8A-4147-A177-3AD203B41FA5}">
                          <a16:colId xmlns:a16="http://schemas.microsoft.com/office/drawing/2014/main" val="2995513062"/>
                        </a:ext>
                      </a:extLst>
                    </a:gridCol>
                    <a:gridCol w="455613">
                      <a:extLst>
                        <a:ext uri="{9D8B030D-6E8A-4147-A177-3AD203B41FA5}">
                          <a16:colId xmlns:a16="http://schemas.microsoft.com/office/drawing/2014/main" val="799057708"/>
                        </a:ext>
                      </a:extLst>
                    </a:gridCol>
                    <a:gridCol w="454025">
                      <a:extLst>
                        <a:ext uri="{9D8B030D-6E8A-4147-A177-3AD203B41FA5}">
                          <a16:colId xmlns:a16="http://schemas.microsoft.com/office/drawing/2014/main" val="103636718"/>
                        </a:ext>
                      </a:extLst>
                    </a:gridCol>
                    <a:gridCol w="458787">
                      <a:extLst>
                        <a:ext uri="{9D8B030D-6E8A-4147-A177-3AD203B41FA5}">
                          <a16:colId xmlns:a16="http://schemas.microsoft.com/office/drawing/2014/main" val="1948247040"/>
                        </a:ext>
                      </a:extLst>
                    </a:gridCol>
                    <a:gridCol w="455613">
                      <a:extLst>
                        <a:ext uri="{9D8B030D-6E8A-4147-A177-3AD203B41FA5}">
                          <a16:colId xmlns:a16="http://schemas.microsoft.com/office/drawing/2014/main" val="1173954735"/>
                        </a:ext>
                      </a:extLst>
                    </a:gridCol>
                    <a:gridCol w="455612">
                      <a:extLst>
                        <a:ext uri="{9D8B030D-6E8A-4147-A177-3AD203B41FA5}">
                          <a16:colId xmlns:a16="http://schemas.microsoft.com/office/drawing/2014/main" val="1259159628"/>
                        </a:ext>
                      </a:extLst>
                    </a:gridCol>
                    <a:gridCol w="458788">
                      <a:extLst>
                        <a:ext uri="{9D8B030D-6E8A-4147-A177-3AD203B41FA5}">
                          <a16:colId xmlns:a16="http://schemas.microsoft.com/office/drawing/2014/main" val="734280835"/>
                        </a:ext>
                      </a:extLst>
                    </a:gridCol>
                    <a:gridCol w="455612">
                      <a:extLst>
                        <a:ext uri="{9D8B030D-6E8A-4147-A177-3AD203B41FA5}">
                          <a16:colId xmlns:a16="http://schemas.microsoft.com/office/drawing/2014/main" val="4244835717"/>
                        </a:ext>
                      </a:extLst>
                    </a:gridCol>
                    <a:gridCol w="455613">
                      <a:extLst>
                        <a:ext uri="{9D8B030D-6E8A-4147-A177-3AD203B41FA5}">
                          <a16:colId xmlns:a16="http://schemas.microsoft.com/office/drawing/2014/main" val="3162302717"/>
                        </a:ext>
                      </a:extLst>
                    </a:gridCol>
                    <a:gridCol w="455612">
                      <a:extLst>
                        <a:ext uri="{9D8B030D-6E8A-4147-A177-3AD203B41FA5}">
                          <a16:colId xmlns:a16="http://schemas.microsoft.com/office/drawing/2014/main" val="2074975872"/>
                        </a:ext>
                      </a:extLst>
                    </a:gridCol>
                    <a:gridCol w="458788">
                      <a:extLst>
                        <a:ext uri="{9D8B030D-6E8A-4147-A177-3AD203B41FA5}">
                          <a16:colId xmlns:a16="http://schemas.microsoft.com/office/drawing/2014/main" val="738230431"/>
                        </a:ext>
                      </a:extLst>
                    </a:gridCol>
                    <a:gridCol w="454025">
                      <a:extLst>
                        <a:ext uri="{9D8B030D-6E8A-4147-A177-3AD203B41FA5}">
                          <a16:colId xmlns:a16="http://schemas.microsoft.com/office/drawing/2014/main" val="4239041322"/>
                        </a:ext>
                      </a:extLst>
                    </a:gridCol>
                    <a:gridCol w="455612">
                      <a:extLst>
                        <a:ext uri="{9D8B030D-6E8A-4147-A177-3AD203B41FA5}">
                          <a16:colId xmlns:a16="http://schemas.microsoft.com/office/drawing/2014/main" val="4131534635"/>
                        </a:ext>
                      </a:extLst>
                    </a:gridCol>
                    <a:gridCol w="455613">
                      <a:extLst>
                        <a:ext uri="{9D8B030D-6E8A-4147-A177-3AD203B41FA5}">
                          <a16:colId xmlns:a16="http://schemas.microsoft.com/office/drawing/2014/main" val="80772771"/>
                        </a:ext>
                      </a:extLst>
                    </a:gridCol>
                    <a:gridCol w="458787">
                      <a:extLst>
                        <a:ext uri="{9D8B030D-6E8A-4147-A177-3AD203B41FA5}">
                          <a16:colId xmlns:a16="http://schemas.microsoft.com/office/drawing/2014/main" val="4288984456"/>
                        </a:ext>
                      </a:extLst>
                    </a:gridCol>
                    <a:gridCol w="455613">
                      <a:extLst>
                        <a:ext uri="{9D8B030D-6E8A-4147-A177-3AD203B41FA5}">
                          <a16:colId xmlns:a16="http://schemas.microsoft.com/office/drawing/2014/main" val="2161693601"/>
                        </a:ext>
                      </a:extLst>
                    </a:gridCol>
                  </a:tblGrid>
                  <a:tr h="76358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333" t="-794" r="-1700000" b="-2484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01333" t="-794" r="-1600000" b="-2484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01333" t="-794" r="-1500000" b="-2484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01333" t="-794" r="-1400000" b="-2484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406757" t="-794" r="-1318919" b="-2484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500000" t="-794" r="-1201333" b="-2484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600000" t="-794" r="-1101333" b="-2484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700000" t="-794" r="-1001333" b="-2484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800000" t="-794" r="-901333" b="-2484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900000" t="-794" r="-801333" b="-2484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000000" t="-794" r="-701333" b="-2484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100000" t="-794" r="-601333" b="-2484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200000" t="-794" r="-501333" b="-2484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317568" t="-794" r="-408108" b="-2484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398667" t="-794" r="-302667" b="-2484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498667" t="-794" r="-202667" b="-2484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598667" t="-794" r="-102667" b="-2484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698667" t="-794" r="-2667" b="-2484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724490"/>
                      </a:ext>
                    </a:extLst>
                  </a:tr>
                  <a:tr h="47148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333" t="-164935" r="-1700000" b="-306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01333" t="-164935" r="-1600000" b="-306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01333" t="-164935" r="-1500000" b="-306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01333" t="-164935" r="-1400000" b="-306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406757" t="-164935" r="-1318919" b="-306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500000" t="-164935" r="-1201333" b="-306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600000" t="-164935" r="-1101333" b="-306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700000" t="-164935" r="-1001333" b="-306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800000" t="-164935" r="-901333" b="-306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900000" t="-164935" r="-801333" b="-306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000000" t="-164935" r="-701333" b="-306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100000" t="-164935" r="-601333" b="-306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200000" t="-164935" r="-501333" b="-306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317568" t="-164935" r="-408108" b="-306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398667" t="-164935" r="-302667" b="-306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498667" t="-164935" r="-202667" b="-306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598667" t="-164935" r="-102667" b="-306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698667" t="-164935" r="-2667" b="-3064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5032908"/>
                      </a:ext>
                    </a:extLst>
                  </a:tr>
                  <a:tr h="4762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333" t="-258228" r="-1700000" b="-198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01333" t="-258228" r="-1600000" b="-198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01333" t="-258228" r="-1500000" b="-198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01333" t="-258228" r="-1400000" b="-198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406757" t="-258228" r="-1318919" b="-198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500000" t="-258228" r="-1201333" b="-198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600000" t="-258228" r="-1101333" b="-198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700000" t="-258228" r="-1001333" b="-198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800000" t="-258228" r="-901333" b="-198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900000" t="-258228" r="-801333" b="-198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000000" t="-258228" r="-701333" b="-198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100000" t="-258228" r="-601333" b="-198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200000" t="-258228" r="-501333" b="-198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317568" t="-258228" r="-408108" b="-198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398667" t="-258228" r="-302667" b="-198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498667" t="-258228" r="-202667" b="-198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598667" t="-258228" r="-102667" b="-198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698667" t="-258228" r="-2667" b="-1987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7213149"/>
                      </a:ext>
                    </a:extLst>
                  </a:tr>
                  <a:tr h="47307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333" t="-367532" r="-1700000" b="-1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01333" t="-367532" r="-1600000" b="-1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01333" t="-367532" r="-1500000" b="-1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01333" t="-367532" r="-1400000" b="-1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406757" t="-367532" r="-1318919" b="-1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500000" t="-367532" r="-1201333" b="-1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600000" t="-367532" r="-1101333" b="-1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700000" t="-367532" r="-1001333" b="-1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800000" t="-367532" r="-901333" b="-1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900000" t="-367532" r="-801333" b="-1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000000" t="-367532" r="-701333" b="-1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100000" t="-367532" r="-601333" b="-1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200000" t="-367532" r="-501333" b="-1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317568" t="-367532" r="-408108" b="-1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398667" t="-367532" r="-302667" b="-1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498667" t="-367532" r="-202667" b="-1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598667" t="-367532" r="-102667" b="-1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698667" t="-367532" r="-2667" b="-1038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4578064"/>
                      </a:ext>
                    </a:extLst>
                  </a:tr>
                  <a:tr h="47148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333" t="-461538" r="-1700000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01333" t="-461538" r="-1600000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01333" t="-461538" r="-1500000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01333" t="-461538" r="-1400000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406757" t="-461538" r="-1318919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500000" t="-461538" r="-1201333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600000" t="-461538" r="-1101333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700000" t="-461538" r="-1001333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800000" t="-461538" r="-901333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900000" t="-461538" r="-801333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000000" t="-461538" r="-701333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100000" t="-461538" r="-601333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200000" t="-461538" r="-501333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317568" t="-461538" r="-408108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398667" t="-461538" r="-302667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498667" t="-461538" r="-202667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598667" t="-461538" r="-102667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 horzOverflow="overflow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698667" t="-461538" r="-2667" b="-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23291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6507066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i="0"/>
              <a:t>完全集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23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76225" y="1041400"/>
                <a:ext cx="8591550" cy="2555875"/>
              </a:xfrm>
            </p:spPr>
            <p:txBody>
              <a:bodyPr/>
              <a:lstStyle/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定义</a:t>
                </a:r>
                <a:endParaRPr lang="en-US" altLang="zh-CN" i="0" dirty="0">
                  <a:solidFill>
                    <a:srgbClr val="0070C0"/>
                  </a:solidFill>
                  <a:latin typeface="Times New Roman" panose="02020603050405020304" pitchFamily="18" charset="0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b="0" i="0" dirty="0">
                    <a:latin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是联结词集合。如果每个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元的联结词都可由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定义，则称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为</a:t>
                </a:r>
                <a:r>
                  <a:rPr lang="zh-CN" altLang="en-US" b="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完全集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。</a:t>
                </a:r>
                <a:endParaRPr lang="en-US" altLang="zh-CN" b="0" i="0" dirty="0">
                  <a:latin typeface="Times New Roman" panose="02020603050405020304" pitchFamily="18" charset="0"/>
                </a:endParaRPr>
              </a:p>
              <a:p>
                <a:pPr eaLnBrk="1" hangingPunct="1"/>
                <a:endParaRPr lang="zh-CN" altLang="en-US" b="0" i="0" dirty="0">
                  <a:latin typeface="Times New Roman" panose="02020603050405020304" pitchFamily="18" charset="0"/>
                </a:endParaRPr>
              </a:p>
              <a:p>
                <a:pPr eaLnBrk="1" hangingPunct="1"/>
                <a:endParaRPr lang="zh-CN" altLang="en-US" b="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52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76225" y="1041400"/>
                <a:ext cx="8591550" cy="2555875"/>
              </a:xfrm>
              <a:blipFill>
                <a:blip r:embed="rId2"/>
                <a:stretch>
                  <a:fillRect l="-1206" t="-3341" r="-10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9939138"/>
      </p:ext>
    </p:extLst>
  </p:cSld>
  <p:clrMapOvr>
    <a:masterClrMapping/>
  </p:clrMapOvr>
  <p:transition>
    <p:wipe dir="r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755650" eaLnBrk="1" hangingPunct="1"/>
            <a:r>
              <a:rPr lang="zh-CN" altLang="en-US" sz="3600" i="0"/>
              <a:t>完全集定理</a:t>
            </a:r>
            <a:endParaRPr lang="en-US" altLang="zh-CN" sz="3600" i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2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58775" y="917575"/>
                <a:ext cx="8391525" cy="4913313"/>
              </a:xfrm>
            </p:spPr>
            <p:txBody>
              <a:bodyPr/>
              <a:lstStyle/>
              <a:p>
                <a:pPr marL="311150" indent="-311150" defTabSz="755650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定理</a:t>
                </a:r>
                <a:r>
                  <a:rPr lang="zh-CN" altLang="en-US" b="0" i="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∧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∨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是完全集。</a:t>
                </a:r>
                <a:endParaRPr lang="en-US" altLang="zh-CN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11150" indent="-311150" defTabSz="755650" eaLnBrk="1" hangingPunct="1"/>
                <a:endParaRPr lang="en-US" altLang="zh-CN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11150" indent="-311150" defTabSz="755650" eaLnBrk="1" hangingPunct="1"/>
                <a:endParaRPr lang="en-US" altLang="zh-CN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11150" indent="-311150" defTabSz="755650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i="0" dirty="0">
                    <a:solidFill>
                      <a:srgbClr val="0070C0"/>
                    </a:solidFill>
                  </a:rPr>
                  <a:t>定理</a:t>
                </a:r>
                <a:r>
                  <a:rPr lang="en-US" altLang="zh-CN" b="0" i="0" dirty="0">
                    <a:solidFill>
                      <a:srgbClr val="C00000"/>
                    </a:solidFill>
                  </a:rPr>
                  <a:t> </a:t>
                </a:r>
                <a:r>
                  <a:rPr lang="zh-CN" altLang="en-US" b="0" i="0" dirty="0"/>
                  <a:t>如果完全集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b="0" i="0" dirty="0"/>
                  <a:t>中的每个联结词都可由联结词集合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b="0" i="0" dirty="0"/>
                  <a:t>定义，则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b="0" i="0" dirty="0"/>
                  <a:t>也是完全集。</a:t>
                </a:r>
                <a:endParaRPr lang="en-US" altLang="zh-CN" b="0" i="0" dirty="0"/>
              </a:p>
              <a:p>
                <a:pPr marL="711200" lvl="1" indent="-311150" defTabSz="755650" eaLnBrk="1" hangingPunct="1">
                  <a:lnSpc>
                    <a:spcPct val="100000"/>
                  </a:lnSpc>
                </a:pPr>
                <a:r>
                  <a:rPr lang="zh-CN" altLang="en-US" b="0" i="0" dirty="0"/>
                  <a:t>证明略</a:t>
                </a:r>
              </a:p>
              <a:p>
                <a:pPr marL="311150" indent="-311150" defTabSz="755650" eaLnBrk="1" hangingPunct="1"/>
                <a:endParaRPr lang="en-US" altLang="zh-CN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11150" indent="-311150" defTabSz="755650" eaLnBrk="1" hangingPunct="1"/>
                <a:endParaRPr lang="zh-CN" altLang="en-US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11150" indent="-311150" defTabSz="755650" eaLnBrk="1" hangingPunct="1"/>
                <a:endParaRPr lang="zh-CN" altLang="en-US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62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58775" y="917575"/>
                <a:ext cx="8391525" cy="4913313"/>
              </a:xfrm>
              <a:blipFill>
                <a:blip r:embed="rId2"/>
                <a:stretch>
                  <a:fillRect l="-1308" t="-1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260" name="Rectangle 8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zh-CN" altLang="en-US" sz="3600" b="0">
              <a:latin typeface="Times New Roman" panose="02020603050405020304" pitchFamily="18" charset="0"/>
            </a:endParaRPr>
          </a:p>
        </p:txBody>
      </p:sp>
      <p:sp>
        <p:nvSpPr>
          <p:cNvPr id="96261" name="Rectangle 10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zh-CN" altLang="en-US" sz="3600" b="0">
              <a:latin typeface="Times New Roman" panose="02020603050405020304" pitchFamily="18" charset="0"/>
            </a:endParaRPr>
          </a:p>
        </p:txBody>
      </p:sp>
      <p:sp>
        <p:nvSpPr>
          <p:cNvPr id="96262" name="Rectangle 12"/>
          <p:cNvSpPr>
            <a:spLocks noChangeArrowheads="1"/>
          </p:cNvSpPr>
          <p:nvPr/>
        </p:nvSpPr>
        <p:spPr bwMode="auto">
          <a:xfrm>
            <a:off x="157163" y="3176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zh-CN" altLang="en-US" sz="3600" b="0">
              <a:latin typeface="Times New Roman" panose="02020603050405020304" pitchFamily="18" charset="0"/>
            </a:endParaRPr>
          </a:p>
        </p:txBody>
      </p:sp>
      <p:sp>
        <p:nvSpPr>
          <p:cNvPr id="96263" name="Rectangle 14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zh-CN" altLang="en-US" sz="3600" b="0">
              <a:latin typeface="Times New Roman" panose="02020603050405020304" pitchFamily="18" charset="0"/>
            </a:endParaRPr>
          </a:p>
        </p:txBody>
      </p:sp>
      <p:sp>
        <p:nvSpPr>
          <p:cNvPr id="96264" name="Rectangle 16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zh-CN" altLang="en-US" sz="3600" b="0">
              <a:latin typeface="Times New Roman" panose="02020603050405020304" pitchFamily="18" charset="0"/>
            </a:endParaRPr>
          </a:p>
        </p:txBody>
      </p:sp>
      <p:sp>
        <p:nvSpPr>
          <p:cNvPr id="96265" name="Rectangle 18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zh-CN" altLang="en-US" sz="3600" b="0">
              <a:latin typeface="Times New Roman" panose="02020603050405020304" pitchFamily="18" charset="0"/>
            </a:endParaRPr>
          </a:p>
        </p:txBody>
      </p:sp>
      <p:sp>
        <p:nvSpPr>
          <p:cNvPr id="96266" name="Rectangle 20"/>
          <p:cNvSpPr>
            <a:spLocks noChangeArrowheads="1"/>
          </p:cNvSpPr>
          <p:nvPr/>
        </p:nvSpPr>
        <p:spPr bwMode="auto">
          <a:xfrm>
            <a:off x="0" y="33528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zh-CN" altLang="en-US" sz="3600" b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596552"/>
      </p:ext>
    </p:extLst>
  </p:cSld>
  <p:clrMapOvr>
    <a:masterClrMapping/>
  </p:clrMapOvr>
  <p:transition>
    <p:wipe dir="r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i="0" dirty="0"/>
              <a:t>极小完全集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23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76225" y="1041400"/>
                <a:ext cx="8591550" cy="2555875"/>
              </a:xfrm>
            </p:spPr>
            <p:txBody>
              <a:bodyPr/>
              <a:lstStyle/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定义</a:t>
                </a:r>
                <a:endParaRPr lang="zh-CN" altLang="en-US" i="0" dirty="0">
                  <a:latin typeface="Times New Roman" panose="02020603050405020304" pitchFamily="18" charset="0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 "/>
                </a:pPr>
                <a:r>
                  <a:rPr lang="zh-CN" altLang="en-US" b="0" i="0" dirty="0">
                    <a:latin typeface="Times New Roman" panose="02020603050405020304" pitchFamily="18" charset="0"/>
                  </a:rPr>
                  <a:t>如果从完全集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中去掉任何一个联结词就成为不完全的了，就称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b="0" i="0" dirty="0">
                    <a:latin typeface="Times New Roman" panose="02020603050405020304" pitchFamily="18" charset="0"/>
                  </a:rPr>
                  <a:t>为</a:t>
                </a:r>
                <a:r>
                  <a:rPr lang="zh-CN" altLang="en-US" b="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极小完全集</a:t>
                </a:r>
                <a:r>
                  <a:rPr lang="zh-CN" altLang="en-US" b="0" i="0" dirty="0">
                    <a:latin typeface="Times New Roman" panose="02020603050405020304" pitchFamily="18" charset="0"/>
                  </a:rPr>
                  <a:t>。</a:t>
                </a:r>
              </a:p>
              <a:p>
                <a:pPr eaLnBrk="1" hangingPunct="1"/>
                <a:endParaRPr lang="zh-CN" altLang="en-US" b="0" i="0" dirty="0">
                  <a:latin typeface="Times New Roman" panose="02020603050405020304" pitchFamily="18" charset="0"/>
                </a:endParaRPr>
              </a:p>
              <a:p>
                <a:pPr eaLnBrk="1" hangingPunct="1"/>
                <a:endParaRPr lang="zh-CN" altLang="en-US" b="0" i="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52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76225" y="1041400"/>
                <a:ext cx="8591550" cy="2555875"/>
              </a:xfrm>
              <a:blipFill>
                <a:blip r:embed="rId2"/>
                <a:stretch>
                  <a:fillRect l="-1206" t="-3341" r="-11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4866693"/>
      </p:ext>
    </p:extLst>
  </p:cSld>
  <p:clrMapOvr>
    <a:masterClrMapping/>
  </p:clrMapOvr>
  <p:transition>
    <p:wipe dir="r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755650" eaLnBrk="1" hangingPunct="1"/>
            <a:r>
              <a:rPr lang="zh-CN" altLang="en-US" sz="3600" i="0" dirty="0"/>
              <a:t>极小完全集定理</a:t>
            </a:r>
            <a:endParaRPr lang="en-US" altLang="zh-CN" sz="3600" i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2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58775" y="917575"/>
                <a:ext cx="8391525" cy="4913313"/>
              </a:xfrm>
            </p:spPr>
            <p:txBody>
              <a:bodyPr/>
              <a:lstStyle/>
              <a:p>
                <a:pPr marL="311150" indent="-311150" defTabSz="755650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b="0" i="0" dirty="0">
                    <a:latin typeface="Times New Roman" panose="02020603050405020304" pitchFamily="18" charset="0"/>
                  </a:rPr>
                  <a:t>定理：以下联结词集合是极小完全集。</a:t>
                </a:r>
              </a:p>
              <a:p>
                <a:pPr marL="311150" indent="-311150" defTabSz="755650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b="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⑴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∧}</m:t>
                    </m:r>
                  </m:oMath>
                </a14:m>
                <a:r>
                  <a:rPr lang="zh-CN" altLang="en-US" b="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，</a:t>
                </a:r>
                <a:r>
                  <a:rPr lang="en-US" altLang="zh-CN" b="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⑵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∨</m:t>
                    </m:r>
                    <m:r>
                      <a:rPr lang="zh-CN" altLang="en-US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，</a:t>
                </a:r>
                <a:r>
                  <a:rPr lang="en-US" altLang="zh-CN" b="0" i="0" dirty="0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⑶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¬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r>
                      <a:rPr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i="0" dirty="0">
                  <a:solidFill>
                    <a:srgbClr val="0070C0"/>
                  </a:solidFill>
                  <a:latin typeface="Times New Roman" panose="02020603050405020304" pitchFamily="18" charset="0"/>
                </a:endParaRPr>
              </a:p>
              <a:p>
                <a:pPr marL="311150" indent="-311150" defTabSz="755650" eaLnBrk="1" hangingPunct="1"/>
                <a:endParaRPr lang="zh-CN" altLang="en-US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11150" indent="-311150" defTabSz="755650" eaLnBrk="1" hangingPunct="1"/>
                <a:endParaRPr lang="zh-CN" altLang="en-US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62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58775" y="917575"/>
                <a:ext cx="8391525" cy="4913313"/>
              </a:xfrm>
              <a:blipFill>
                <a:blip r:embed="rId2"/>
                <a:stretch>
                  <a:fillRect l="-1308" t="-1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260" name="Rectangle 8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zh-CN" altLang="en-US" sz="3600" b="0">
              <a:latin typeface="Times New Roman" panose="02020603050405020304" pitchFamily="18" charset="0"/>
            </a:endParaRPr>
          </a:p>
        </p:txBody>
      </p:sp>
      <p:sp>
        <p:nvSpPr>
          <p:cNvPr id="96261" name="Rectangle 10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zh-CN" altLang="en-US" sz="3600" b="0">
              <a:latin typeface="Times New Roman" panose="02020603050405020304" pitchFamily="18" charset="0"/>
            </a:endParaRPr>
          </a:p>
        </p:txBody>
      </p:sp>
      <p:sp>
        <p:nvSpPr>
          <p:cNvPr id="96262" name="Rectangle 12"/>
          <p:cNvSpPr>
            <a:spLocks noChangeArrowheads="1"/>
          </p:cNvSpPr>
          <p:nvPr/>
        </p:nvSpPr>
        <p:spPr bwMode="auto">
          <a:xfrm>
            <a:off x="157163" y="3176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zh-CN" altLang="en-US" sz="3600" b="0">
              <a:latin typeface="Times New Roman" panose="02020603050405020304" pitchFamily="18" charset="0"/>
            </a:endParaRPr>
          </a:p>
        </p:txBody>
      </p:sp>
      <p:sp>
        <p:nvSpPr>
          <p:cNvPr id="96263" name="Rectangle 14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zh-CN" altLang="en-US" sz="3600" b="0">
              <a:latin typeface="Times New Roman" panose="02020603050405020304" pitchFamily="18" charset="0"/>
            </a:endParaRPr>
          </a:p>
        </p:txBody>
      </p:sp>
      <p:sp>
        <p:nvSpPr>
          <p:cNvPr id="96264" name="Rectangle 16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zh-CN" altLang="en-US" sz="3600" b="0">
              <a:latin typeface="Times New Roman" panose="02020603050405020304" pitchFamily="18" charset="0"/>
            </a:endParaRPr>
          </a:p>
        </p:txBody>
      </p:sp>
      <p:sp>
        <p:nvSpPr>
          <p:cNvPr id="96265" name="Rectangle 18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zh-CN" altLang="en-US" sz="3600" b="0">
              <a:latin typeface="Times New Roman" panose="02020603050405020304" pitchFamily="18" charset="0"/>
            </a:endParaRPr>
          </a:p>
        </p:txBody>
      </p:sp>
      <p:sp>
        <p:nvSpPr>
          <p:cNvPr id="96266" name="Rectangle 20"/>
          <p:cNvSpPr>
            <a:spLocks noChangeArrowheads="1"/>
          </p:cNvSpPr>
          <p:nvPr/>
        </p:nvSpPr>
        <p:spPr bwMode="auto">
          <a:xfrm>
            <a:off x="0" y="33528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ct val="25000"/>
              </a:spcBef>
              <a:spcAft>
                <a:spcPct val="2000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2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•"/>
              <a:defRPr sz="24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–"/>
              <a:defRPr sz="20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Char char="»"/>
              <a:defRPr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25000"/>
              </a:spcBef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zh-CN" altLang="en-US" sz="3600" b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340749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Grid">
  <a:themeElements>
    <a:clrScheme name="Grid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Grid">
      <a:majorFont>
        <a:latin typeface="华文中宋"/>
        <a:ea typeface="华文中宋"/>
        <a:cs typeface=""/>
      </a:majorFont>
      <a:minorFont>
        <a:latin typeface="华文仿宋"/>
        <a:ea typeface="华文仿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FFCC00">
                <a:gamma/>
                <a:shade val="46275"/>
                <a:invGamma/>
              </a:srgbClr>
            </a:gs>
            <a:gs pos="50000">
              <a:srgbClr val="FFCC00"/>
            </a:gs>
            <a:gs pos="100000">
              <a:srgbClr val="FFCC00">
                <a:gamma/>
                <a:shade val="46275"/>
                <a:invGamma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74053" dir="7257825" algn="ctr" rotWithShape="0">
            <a:schemeClr val="bg2">
              <a:alpha val="50000"/>
            </a:schemeClr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gradFill rotWithShape="1">
          <a:gsLst>
            <a:gs pos="0">
              <a:srgbClr val="FFCC00">
                <a:gamma/>
                <a:shade val="46275"/>
                <a:invGamma/>
              </a:srgbClr>
            </a:gs>
            <a:gs pos="50000">
              <a:srgbClr val="FFCC00"/>
            </a:gs>
            <a:gs pos="100000">
              <a:srgbClr val="FFCC00">
                <a:gamma/>
                <a:shade val="46275"/>
                <a:invGamma/>
              </a:srgbClr>
            </a:gs>
          </a:gsLst>
          <a:lin ang="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74053" dir="7257825" algn="ctr" rotWithShape="0">
            <a:schemeClr val="bg2">
              <a:alpha val="50000"/>
            </a:schemeClr>
          </a:outerShdw>
        </a:effectLst>
      </a:spPr>
      <a:bodyPr/>
      <a:lstStyle/>
    </a:lnDef>
  </a:objectDefaults>
  <a:extraClrSchemeLst>
    <a:extraClrScheme>
      <a:clrScheme name="Grid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id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id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id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id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id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id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Grid</Template>
  <TotalTime>24809</TotalTime>
  <Words>11948</Words>
  <Application>Microsoft Office PowerPoint</Application>
  <PresentationFormat>全屏显示(4:3)</PresentationFormat>
  <Paragraphs>1346</Paragraphs>
  <Slides>105</Slides>
  <Notes>23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105</vt:i4>
      </vt:variant>
    </vt:vector>
  </HeadingPairs>
  <TitlesOfParts>
    <vt:vector size="119" baseType="lpstr">
      <vt:lpstr>仿宋_GB2312</vt:lpstr>
      <vt:lpstr>华文中宋</vt:lpstr>
      <vt:lpstr>华文仿宋</vt:lpstr>
      <vt:lpstr>华文行楷</vt:lpstr>
      <vt:lpstr>微软雅黑</vt:lpstr>
      <vt:lpstr>黑体</vt:lpstr>
      <vt:lpstr>黑体</vt:lpstr>
      <vt:lpstr>Arial</vt:lpstr>
      <vt:lpstr>Cambria Math</vt:lpstr>
      <vt:lpstr>Times New Roman</vt:lpstr>
      <vt:lpstr>Webdings</vt:lpstr>
      <vt:lpstr>Wingdings</vt:lpstr>
      <vt:lpstr>Grid</vt:lpstr>
      <vt:lpstr>位图图像</vt:lpstr>
      <vt:lpstr>第二章 命题逻辑语义</vt:lpstr>
      <vt:lpstr>主要内容</vt:lpstr>
      <vt:lpstr>命题逻辑公式的真值</vt:lpstr>
      <vt:lpstr>指派函数</vt:lpstr>
      <vt:lpstr>合式公式语义</vt:lpstr>
      <vt:lpstr>合式公式语义</vt:lpstr>
      <vt:lpstr>推论式和等价式语义</vt:lpstr>
      <vt:lpstr>公式的可满足性和有效性</vt:lpstr>
      <vt:lpstr>Python</vt:lpstr>
      <vt:lpstr>求合式公式合、推论式与等价式语义语义方法</vt:lpstr>
      <vt:lpstr>命题逻辑公式语义求值</vt:lpstr>
      <vt:lpstr>简化计算</vt:lpstr>
      <vt:lpstr>真值表</vt:lpstr>
      <vt:lpstr>真值表求公式真值</vt:lpstr>
      <vt:lpstr>Python程序求真值表</vt:lpstr>
      <vt:lpstr>Python程序求真值表（续）</vt:lpstr>
      <vt:lpstr>Python程序求真值表</vt:lpstr>
      <vt:lpstr>Python程序赋值函数</vt:lpstr>
      <vt:lpstr>主要内容</vt:lpstr>
      <vt:lpstr>逻辑推论 — 从三段论看</vt:lpstr>
      <vt:lpstr>逻辑推论 — 从传递律看</vt:lpstr>
      <vt:lpstr>推论式的语义</vt:lpstr>
      <vt:lpstr>等价式的语义</vt:lpstr>
      <vt:lpstr>逻辑规律</vt:lpstr>
      <vt:lpstr>定律与规则</vt:lpstr>
      <vt:lpstr>命题逻辑定理</vt:lpstr>
      <vt:lpstr>重要推论式</vt:lpstr>
      <vt:lpstr>重要推论式(续）</vt:lpstr>
      <vt:lpstr>重要推论式和定理</vt:lpstr>
      <vt:lpstr>等值式模式 </vt:lpstr>
      <vt:lpstr>等值式模式 </vt:lpstr>
      <vt:lpstr>等值式模式</vt:lpstr>
      <vt:lpstr>等值式模式</vt:lpstr>
      <vt:lpstr>判断逻辑论证式与等价式方法</vt:lpstr>
      <vt:lpstr>指派法证明推论式</vt:lpstr>
      <vt:lpstr>真值表法证明推论式</vt:lpstr>
      <vt:lpstr>真值表证明等价式</vt:lpstr>
      <vt:lpstr>Python验证论证有效性</vt:lpstr>
      <vt:lpstr>论证有效性（续）</vt:lpstr>
      <vt:lpstr>论证有效性（续）</vt:lpstr>
      <vt:lpstr>Python验证等价式</vt:lpstr>
      <vt:lpstr>等价式有效性（续）</vt:lpstr>
      <vt:lpstr>推论式重要定理</vt:lpstr>
      <vt:lpstr>推论式重要定理</vt:lpstr>
      <vt:lpstr>推论式重要定理</vt:lpstr>
      <vt:lpstr>重要定理</vt:lpstr>
      <vt:lpstr>推论式重要定理</vt:lpstr>
      <vt:lpstr>主要内容</vt:lpstr>
      <vt:lpstr>代换式语义（探究）</vt:lpstr>
      <vt:lpstr>代换式语义</vt:lpstr>
      <vt:lpstr>代换式语义</vt:lpstr>
      <vt:lpstr>代换定理</vt:lpstr>
      <vt:lpstr>代换性质</vt:lpstr>
      <vt:lpstr>替换式语义</vt:lpstr>
      <vt:lpstr>替换式语义（替换定理）</vt:lpstr>
      <vt:lpstr>对偶式</vt:lpstr>
      <vt:lpstr>对偶式的对偶式</vt:lpstr>
      <vt:lpstr>对偶式的对偶式（续）</vt:lpstr>
      <vt:lpstr>相反指派</vt:lpstr>
      <vt:lpstr>对偶定理</vt:lpstr>
      <vt:lpstr>PowerPoint 演示文稿</vt:lpstr>
      <vt:lpstr>PowerPoint 演示文稿</vt:lpstr>
      <vt:lpstr>对偶定理</vt:lpstr>
      <vt:lpstr>例题</vt:lpstr>
      <vt:lpstr>主要内容</vt:lpstr>
      <vt:lpstr>范式</vt:lpstr>
      <vt:lpstr>范式定义</vt:lpstr>
      <vt:lpstr>PowerPoint 演示文稿</vt:lpstr>
      <vt:lpstr>合取范式与析取范式</vt:lpstr>
      <vt:lpstr>主析取范式与主合取范式</vt:lpstr>
      <vt:lpstr>极大项和极小项</vt:lpstr>
      <vt:lpstr>主范式</vt:lpstr>
      <vt:lpstr>公式的主范式</vt:lpstr>
      <vt:lpstr>主范式变换步骤</vt:lpstr>
      <vt:lpstr>主范式变换步骤</vt:lpstr>
      <vt:lpstr>PowerPoint 演示文稿</vt:lpstr>
      <vt:lpstr>主析取范式</vt:lpstr>
      <vt:lpstr>PowerPoint 演示文稿</vt:lpstr>
      <vt:lpstr>求公式主范式示例</vt:lpstr>
      <vt:lpstr>主合取范式（续）</vt:lpstr>
      <vt:lpstr>PowerPoint 演示文稿</vt:lpstr>
      <vt:lpstr>PowerPoint 演示文稿</vt:lpstr>
      <vt:lpstr>主要内容</vt:lpstr>
      <vt:lpstr>等式演算</vt:lpstr>
      <vt:lpstr>等式演算（如何等？）</vt:lpstr>
      <vt:lpstr>等值演算示例</vt:lpstr>
      <vt:lpstr>等值演算示例</vt:lpstr>
      <vt:lpstr>等式演算一般方法</vt:lpstr>
      <vt:lpstr>相等演算与范式</vt:lpstr>
      <vt:lpstr>范式求等值演算示例</vt:lpstr>
      <vt:lpstr>范式求等值演算示例（续）</vt:lpstr>
      <vt:lpstr>主要内容</vt:lpstr>
      <vt:lpstr>联结词的完全集 </vt:lpstr>
      <vt:lpstr>联结词的完全集</vt:lpstr>
      <vt:lpstr>真值表的启示</vt:lpstr>
      <vt:lpstr>完全集</vt:lpstr>
      <vt:lpstr>完全集定理</vt:lpstr>
      <vt:lpstr>极小完全集</vt:lpstr>
      <vt:lpstr>极小完全集定理</vt:lpstr>
      <vt:lpstr>{¬, ∧}极小完全集</vt:lpstr>
      <vt:lpstr>{¬, ∧}极小完全集</vt:lpstr>
      <vt:lpstr>PowerPoint 演示文稿</vt:lpstr>
      <vt:lpstr>{¬, ∨ }是极小完全集</vt:lpstr>
      <vt:lpstr>{¬,→}是极小完全集</vt:lpstr>
      <vt:lpstr>与非(↑)、或非(↓)</vt:lpstr>
    </vt:vector>
  </TitlesOfParts>
  <Company>BUAA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863课题“网络环境的系统软件核心技术 及运行平台”成果汇报</dc:title>
  <dc:creator>Ma Dian Fu</dc:creator>
  <cp:lastModifiedBy>Luo Jie</cp:lastModifiedBy>
  <cp:revision>2535</cp:revision>
  <dcterms:created xsi:type="dcterms:W3CDTF">2004-03-10T10:42:25Z</dcterms:created>
  <dcterms:modified xsi:type="dcterms:W3CDTF">2022-12-10T01:48:13Z</dcterms:modified>
</cp:coreProperties>
</file>